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D4D6"/>
    <a:srgbClr val="16A4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38" autoAdjust="0"/>
    <p:restoredTop sz="94674"/>
  </p:normalViewPr>
  <p:slideViewPr>
    <p:cSldViewPr snapToGrid="0" showGuides="1">
      <p:cViewPr varScale="1">
        <p:scale>
          <a:sx n="78" d="100"/>
          <a:sy n="78" d="100"/>
        </p:scale>
        <p:origin x="1032"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1ABB9-1BCF-7329-CA82-5995A80788B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271D2306-C42E-A09E-73D1-1B4E894C8E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E37A3E44-1164-BC29-A862-7150FC58B8CA}"/>
              </a:ext>
            </a:extLst>
          </p:cNvPr>
          <p:cNvSpPr>
            <a:spLocks noGrp="1"/>
          </p:cNvSpPr>
          <p:nvPr>
            <p:ph type="dt" sz="half" idx="10"/>
          </p:nvPr>
        </p:nvSpPr>
        <p:spPr/>
        <p:txBody>
          <a:bodyPr/>
          <a:lstStyle/>
          <a:p>
            <a:fld id="{771C5946-07B1-4C0F-B9CA-1BE11CDEC86F}" type="datetimeFigureOut">
              <a:rPr lang="en-GB" smtClean="0"/>
              <a:t>20/06/2025</a:t>
            </a:fld>
            <a:endParaRPr lang="en-GB"/>
          </a:p>
        </p:txBody>
      </p:sp>
      <p:sp>
        <p:nvSpPr>
          <p:cNvPr id="5" name="Footer Placeholder 4">
            <a:extLst>
              <a:ext uri="{FF2B5EF4-FFF2-40B4-BE49-F238E27FC236}">
                <a16:creationId xmlns:a16="http://schemas.microsoft.com/office/drawing/2014/main" id="{E97D20FA-2955-62F4-3D9B-C9AFD262BF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3CC8E6-57AB-78E8-5456-898FD064BAC4}"/>
              </a:ext>
            </a:extLst>
          </p:cNvPr>
          <p:cNvSpPr>
            <a:spLocks noGrp="1"/>
          </p:cNvSpPr>
          <p:nvPr>
            <p:ph type="sldNum" sz="quarter" idx="12"/>
          </p:nvPr>
        </p:nvSpPr>
        <p:spPr/>
        <p:txBody>
          <a:bodyPr/>
          <a:lstStyle/>
          <a:p>
            <a:fld id="{9733DE04-0DAB-46F6-B884-19E45AA3420C}" type="slidenum">
              <a:rPr lang="en-GB" smtClean="0"/>
              <a:t>‹#›</a:t>
            </a:fld>
            <a:endParaRPr lang="en-GB"/>
          </a:p>
        </p:txBody>
      </p:sp>
    </p:spTree>
    <p:extLst>
      <p:ext uri="{BB962C8B-B14F-4D97-AF65-F5344CB8AC3E}">
        <p14:creationId xmlns:p14="http://schemas.microsoft.com/office/powerpoint/2010/main" val="1816527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9800A-14B3-F6EB-2679-2AF94936C7A9}"/>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C425A181-495F-CD97-F10C-D29309FDCD3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365919D-EC81-BCB9-9698-699D7094510B}"/>
              </a:ext>
            </a:extLst>
          </p:cNvPr>
          <p:cNvSpPr>
            <a:spLocks noGrp="1"/>
          </p:cNvSpPr>
          <p:nvPr>
            <p:ph type="dt" sz="half" idx="10"/>
          </p:nvPr>
        </p:nvSpPr>
        <p:spPr/>
        <p:txBody>
          <a:bodyPr/>
          <a:lstStyle/>
          <a:p>
            <a:fld id="{771C5946-07B1-4C0F-B9CA-1BE11CDEC86F}" type="datetimeFigureOut">
              <a:rPr lang="en-GB" smtClean="0"/>
              <a:t>20/06/2025</a:t>
            </a:fld>
            <a:endParaRPr lang="en-GB"/>
          </a:p>
        </p:txBody>
      </p:sp>
      <p:sp>
        <p:nvSpPr>
          <p:cNvPr id="5" name="Footer Placeholder 4">
            <a:extLst>
              <a:ext uri="{FF2B5EF4-FFF2-40B4-BE49-F238E27FC236}">
                <a16:creationId xmlns:a16="http://schemas.microsoft.com/office/drawing/2014/main" id="{598962F1-B1ED-A987-9B10-60CE1C777F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AF3C23-11F7-0818-B514-67F465B51E6A}"/>
              </a:ext>
            </a:extLst>
          </p:cNvPr>
          <p:cNvSpPr>
            <a:spLocks noGrp="1"/>
          </p:cNvSpPr>
          <p:nvPr>
            <p:ph type="sldNum" sz="quarter" idx="12"/>
          </p:nvPr>
        </p:nvSpPr>
        <p:spPr/>
        <p:txBody>
          <a:bodyPr/>
          <a:lstStyle/>
          <a:p>
            <a:fld id="{9733DE04-0DAB-46F6-B884-19E45AA3420C}" type="slidenum">
              <a:rPr lang="en-GB" smtClean="0"/>
              <a:t>‹#›</a:t>
            </a:fld>
            <a:endParaRPr lang="en-GB"/>
          </a:p>
        </p:txBody>
      </p:sp>
    </p:spTree>
    <p:extLst>
      <p:ext uri="{BB962C8B-B14F-4D97-AF65-F5344CB8AC3E}">
        <p14:creationId xmlns:p14="http://schemas.microsoft.com/office/powerpoint/2010/main" val="1005466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D4AF64-E382-4B63-D3D9-B2F13528CE67}"/>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2541837C-84CD-0600-8F68-88188C12DC4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01C563C-17AA-5499-F146-5039774C4333}"/>
              </a:ext>
            </a:extLst>
          </p:cNvPr>
          <p:cNvSpPr>
            <a:spLocks noGrp="1"/>
          </p:cNvSpPr>
          <p:nvPr>
            <p:ph type="dt" sz="half" idx="10"/>
          </p:nvPr>
        </p:nvSpPr>
        <p:spPr/>
        <p:txBody>
          <a:bodyPr/>
          <a:lstStyle/>
          <a:p>
            <a:fld id="{771C5946-07B1-4C0F-B9CA-1BE11CDEC86F}" type="datetimeFigureOut">
              <a:rPr lang="en-GB" smtClean="0"/>
              <a:t>20/06/2025</a:t>
            </a:fld>
            <a:endParaRPr lang="en-GB"/>
          </a:p>
        </p:txBody>
      </p:sp>
      <p:sp>
        <p:nvSpPr>
          <p:cNvPr id="5" name="Footer Placeholder 4">
            <a:extLst>
              <a:ext uri="{FF2B5EF4-FFF2-40B4-BE49-F238E27FC236}">
                <a16:creationId xmlns:a16="http://schemas.microsoft.com/office/drawing/2014/main" id="{5A84346B-8CE9-0F0D-A64F-42A8E65FB00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B3E46B-4F63-547C-584D-005705A1B780}"/>
              </a:ext>
            </a:extLst>
          </p:cNvPr>
          <p:cNvSpPr>
            <a:spLocks noGrp="1"/>
          </p:cNvSpPr>
          <p:nvPr>
            <p:ph type="sldNum" sz="quarter" idx="12"/>
          </p:nvPr>
        </p:nvSpPr>
        <p:spPr/>
        <p:txBody>
          <a:bodyPr/>
          <a:lstStyle/>
          <a:p>
            <a:fld id="{9733DE04-0DAB-46F6-B884-19E45AA3420C}" type="slidenum">
              <a:rPr lang="en-GB" smtClean="0"/>
              <a:t>‹#›</a:t>
            </a:fld>
            <a:endParaRPr lang="en-GB"/>
          </a:p>
        </p:txBody>
      </p:sp>
    </p:spTree>
    <p:extLst>
      <p:ext uri="{BB962C8B-B14F-4D97-AF65-F5344CB8AC3E}">
        <p14:creationId xmlns:p14="http://schemas.microsoft.com/office/powerpoint/2010/main" val="2722587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FB232-C322-7DAA-E354-7855597AD4D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5E6A250-9DD2-6CBF-ED81-07621E277A1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327EBB0-78A7-1A5F-16BD-38E1633734A7}"/>
              </a:ext>
            </a:extLst>
          </p:cNvPr>
          <p:cNvSpPr>
            <a:spLocks noGrp="1"/>
          </p:cNvSpPr>
          <p:nvPr>
            <p:ph type="dt" sz="half" idx="10"/>
          </p:nvPr>
        </p:nvSpPr>
        <p:spPr/>
        <p:txBody>
          <a:bodyPr/>
          <a:lstStyle/>
          <a:p>
            <a:fld id="{771C5946-07B1-4C0F-B9CA-1BE11CDEC86F}" type="datetimeFigureOut">
              <a:rPr lang="en-GB" smtClean="0"/>
              <a:t>20/06/2025</a:t>
            </a:fld>
            <a:endParaRPr lang="en-GB"/>
          </a:p>
        </p:txBody>
      </p:sp>
      <p:sp>
        <p:nvSpPr>
          <p:cNvPr id="5" name="Footer Placeholder 4">
            <a:extLst>
              <a:ext uri="{FF2B5EF4-FFF2-40B4-BE49-F238E27FC236}">
                <a16:creationId xmlns:a16="http://schemas.microsoft.com/office/drawing/2014/main" id="{69114501-8A4D-F485-F234-648EDCAF55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6C259B8-1305-1DA9-E479-C9F1F58E43D4}"/>
              </a:ext>
            </a:extLst>
          </p:cNvPr>
          <p:cNvSpPr>
            <a:spLocks noGrp="1"/>
          </p:cNvSpPr>
          <p:nvPr>
            <p:ph type="sldNum" sz="quarter" idx="12"/>
          </p:nvPr>
        </p:nvSpPr>
        <p:spPr/>
        <p:txBody>
          <a:bodyPr/>
          <a:lstStyle/>
          <a:p>
            <a:fld id="{9733DE04-0DAB-46F6-B884-19E45AA3420C}" type="slidenum">
              <a:rPr lang="en-GB" smtClean="0"/>
              <a:t>‹#›</a:t>
            </a:fld>
            <a:endParaRPr lang="en-GB"/>
          </a:p>
        </p:txBody>
      </p:sp>
    </p:spTree>
    <p:extLst>
      <p:ext uri="{BB962C8B-B14F-4D97-AF65-F5344CB8AC3E}">
        <p14:creationId xmlns:p14="http://schemas.microsoft.com/office/powerpoint/2010/main" val="3577357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5B628-2362-FB83-B1C8-9649558AB6E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30E81659-CC4B-2746-0BB4-E5BEB193EA4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1BC83E3-4121-591B-7C63-42FDCB1598BA}"/>
              </a:ext>
            </a:extLst>
          </p:cNvPr>
          <p:cNvSpPr>
            <a:spLocks noGrp="1"/>
          </p:cNvSpPr>
          <p:nvPr>
            <p:ph type="dt" sz="half" idx="10"/>
          </p:nvPr>
        </p:nvSpPr>
        <p:spPr/>
        <p:txBody>
          <a:bodyPr/>
          <a:lstStyle/>
          <a:p>
            <a:fld id="{771C5946-07B1-4C0F-B9CA-1BE11CDEC86F}" type="datetimeFigureOut">
              <a:rPr lang="en-GB" smtClean="0"/>
              <a:t>20/06/2025</a:t>
            </a:fld>
            <a:endParaRPr lang="en-GB"/>
          </a:p>
        </p:txBody>
      </p:sp>
      <p:sp>
        <p:nvSpPr>
          <p:cNvPr id="5" name="Footer Placeholder 4">
            <a:extLst>
              <a:ext uri="{FF2B5EF4-FFF2-40B4-BE49-F238E27FC236}">
                <a16:creationId xmlns:a16="http://schemas.microsoft.com/office/drawing/2014/main" id="{02B55C6D-3F1A-583D-A186-5A24AE719F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3C2464-03EA-6DBC-EA08-B0C616649B76}"/>
              </a:ext>
            </a:extLst>
          </p:cNvPr>
          <p:cNvSpPr>
            <a:spLocks noGrp="1"/>
          </p:cNvSpPr>
          <p:nvPr>
            <p:ph type="sldNum" sz="quarter" idx="12"/>
          </p:nvPr>
        </p:nvSpPr>
        <p:spPr/>
        <p:txBody>
          <a:bodyPr/>
          <a:lstStyle/>
          <a:p>
            <a:fld id="{9733DE04-0DAB-46F6-B884-19E45AA3420C}" type="slidenum">
              <a:rPr lang="en-GB" smtClean="0"/>
              <a:t>‹#›</a:t>
            </a:fld>
            <a:endParaRPr lang="en-GB"/>
          </a:p>
        </p:txBody>
      </p:sp>
    </p:spTree>
    <p:extLst>
      <p:ext uri="{BB962C8B-B14F-4D97-AF65-F5344CB8AC3E}">
        <p14:creationId xmlns:p14="http://schemas.microsoft.com/office/powerpoint/2010/main" val="1139866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B8CA8-C846-3E1B-2249-9CE8885382AE}"/>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3DBC66CF-7A3F-0AD1-0674-FFBC0FCD293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8F37A316-B5B3-DBF2-6A7F-F3ED7C70132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70FA38E8-C556-D5E3-FA1E-84AAE44BCB66}"/>
              </a:ext>
            </a:extLst>
          </p:cNvPr>
          <p:cNvSpPr>
            <a:spLocks noGrp="1"/>
          </p:cNvSpPr>
          <p:nvPr>
            <p:ph type="dt" sz="half" idx="10"/>
          </p:nvPr>
        </p:nvSpPr>
        <p:spPr/>
        <p:txBody>
          <a:bodyPr/>
          <a:lstStyle/>
          <a:p>
            <a:fld id="{771C5946-07B1-4C0F-B9CA-1BE11CDEC86F}" type="datetimeFigureOut">
              <a:rPr lang="en-GB" smtClean="0"/>
              <a:t>20/06/2025</a:t>
            </a:fld>
            <a:endParaRPr lang="en-GB"/>
          </a:p>
        </p:txBody>
      </p:sp>
      <p:sp>
        <p:nvSpPr>
          <p:cNvPr id="6" name="Footer Placeholder 5">
            <a:extLst>
              <a:ext uri="{FF2B5EF4-FFF2-40B4-BE49-F238E27FC236}">
                <a16:creationId xmlns:a16="http://schemas.microsoft.com/office/drawing/2014/main" id="{44C54AA6-2CBC-CC4E-90BD-13FE937A093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7D39F8F-35C3-70C9-93D1-701777CADEB6}"/>
              </a:ext>
            </a:extLst>
          </p:cNvPr>
          <p:cNvSpPr>
            <a:spLocks noGrp="1"/>
          </p:cNvSpPr>
          <p:nvPr>
            <p:ph type="sldNum" sz="quarter" idx="12"/>
          </p:nvPr>
        </p:nvSpPr>
        <p:spPr/>
        <p:txBody>
          <a:bodyPr/>
          <a:lstStyle/>
          <a:p>
            <a:fld id="{9733DE04-0DAB-46F6-B884-19E45AA3420C}" type="slidenum">
              <a:rPr lang="en-GB" smtClean="0"/>
              <a:t>‹#›</a:t>
            </a:fld>
            <a:endParaRPr lang="en-GB"/>
          </a:p>
        </p:txBody>
      </p:sp>
    </p:spTree>
    <p:extLst>
      <p:ext uri="{BB962C8B-B14F-4D97-AF65-F5344CB8AC3E}">
        <p14:creationId xmlns:p14="http://schemas.microsoft.com/office/powerpoint/2010/main" val="2437532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FCACF-ECD7-496F-2A73-0A77DF37FEA6}"/>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DE5BD91C-7369-4D3A-9051-1651E42AD3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ED88B59-15EE-9D7B-9708-ED674494082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7153EF1C-1DD4-5070-48DF-030945F38C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FABC102-70BB-AFB1-B1AF-FBD537B5F94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F8F1CB8E-BD97-D2C8-538D-2E83CACE7FF9}"/>
              </a:ext>
            </a:extLst>
          </p:cNvPr>
          <p:cNvSpPr>
            <a:spLocks noGrp="1"/>
          </p:cNvSpPr>
          <p:nvPr>
            <p:ph type="dt" sz="half" idx="10"/>
          </p:nvPr>
        </p:nvSpPr>
        <p:spPr/>
        <p:txBody>
          <a:bodyPr/>
          <a:lstStyle/>
          <a:p>
            <a:fld id="{771C5946-07B1-4C0F-B9CA-1BE11CDEC86F}" type="datetimeFigureOut">
              <a:rPr lang="en-GB" smtClean="0"/>
              <a:t>20/06/2025</a:t>
            </a:fld>
            <a:endParaRPr lang="en-GB"/>
          </a:p>
        </p:txBody>
      </p:sp>
      <p:sp>
        <p:nvSpPr>
          <p:cNvPr id="8" name="Footer Placeholder 7">
            <a:extLst>
              <a:ext uri="{FF2B5EF4-FFF2-40B4-BE49-F238E27FC236}">
                <a16:creationId xmlns:a16="http://schemas.microsoft.com/office/drawing/2014/main" id="{73667222-BB01-1792-2EEA-A6847CCCFC1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111F844-1422-A2FE-072A-A939DFF0E896}"/>
              </a:ext>
            </a:extLst>
          </p:cNvPr>
          <p:cNvSpPr>
            <a:spLocks noGrp="1"/>
          </p:cNvSpPr>
          <p:nvPr>
            <p:ph type="sldNum" sz="quarter" idx="12"/>
          </p:nvPr>
        </p:nvSpPr>
        <p:spPr/>
        <p:txBody>
          <a:bodyPr/>
          <a:lstStyle/>
          <a:p>
            <a:fld id="{9733DE04-0DAB-46F6-B884-19E45AA3420C}" type="slidenum">
              <a:rPr lang="en-GB" smtClean="0"/>
              <a:t>‹#›</a:t>
            </a:fld>
            <a:endParaRPr lang="en-GB"/>
          </a:p>
        </p:txBody>
      </p:sp>
    </p:spTree>
    <p:extLst>
      <p:ext uri="{BB962C8B-B14F-4D97-AF65-F5344CB8AC3E}">
        <p14:creationId xmlns:p14="http://schemas.microsoft.com/office/powerpoint/2010/main" val="872948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A502B-7EE2-823C-833F-8506A9481D2F}"/>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324622FA-8957-F435-60C0-1E967E2C63B1}"/>
              </a:ext>
            </a:extLst>
          </p:cNvPr>
          <p:cNvSpPr>
            <a:spLocks noGrp="1"/>
          </p:cNvSpPr>
          <p:nvPr>
            <p:ph type="dt" sz="half" idx="10"/>
          </p:nvPr>
        </p:nvSpPr>
        <p:spPr/>
        <p:txBody>
          <a:bodyPr/>
          <a:lstStyle/>
          <a:p>
            <a:fld id="{771C5946-07B1-4C0F-B9CA-1BE11CDEC86F}" type="datetimeFigureOut">
              <a:rPr lang="en-GB" smtClean="0"/>
              <a:t>20/06/2025</a:t>
            </a:fld>
            <a:endParaRPr lang="en-GB"/>
          </a:p>
        </p:txBody>
      </p:sp>
      <p:sp>
        <p:nvSpPr>
          <p:cNvPr id="4" name="Footer Placeholder 3">
            <a:extLst>
              <a:ext uri="{FF2B5EF4-FFF2-40B4-BE49-F238E27FC236}">
                <a16:creationId xmlns:a16="http://schemas.microsoft.com/office/drawing/2014/main" id="{E5663EB9-D2FD-289C-4BA9-30DF0816E23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5D373C1-764E-822F-6829-C5337FAD2205}"/>
              </a:ext>
            </a:extLst>
          </p:cNvPr>
          <p:cNvSpPr>
            <a:spLocks noGrp="1"/>
          </p:cNvSpPr>
          <p:nvPr>
            <p:ph type="sldNum" sz="quarter" idx="12"/>
          </p:nvPr>
        </p:nvSpPr>
        <p:spPr/>
        <p:txBody>
          <a:bodyPr/>
          <a:lstStyle/>
          <a:p>
            <a:fld id="{9733DE04-0DAB-46F6-B884-19E45AA3420C}" type="slidenum">
              <a:rPr lang="en-GB" smtClean="0"/>
              <a:t>‹#›</a:t>
            </a:fld>
            <a:endParaRPr lang="en-GB"/>
          </a:p>
        </p:txBody>
      </p:sp>
    </p:spTree>
    <p:extLst>
      <p:ext uri="{BB962C8B-B14F-4D97-AF65-F5344CB8AC3E}">
        <p14:creationId xmlns:p14="http://schemas.microsoft.com/office/powerpoint/2010/main" val="1894464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84D13C-BD4F-F55B-0544-5EC029AB2175}"/>
              </a:ext>
            </a:extLst>
          </p:cNvPr>
          <p:cNvSpPr>
            <a:spLocks noGrp="1"/>
          </p:cNvSpPr>
          <p:nvPr>
            <p:ph type="dt" sz="half" idx="10"/>
          </p:nvPr>
        </p:nvSpPr>
        <p:spPr/>
        <p:txBody>
          <a:bodyPr/>
          <a:lstStyle/>
          <a:p>
            <a:fld id="{771C5946-07B1-4C0F-B9CA-1BE11CDEC86F}" type="datetimeFigureOut">
              <a:rPr lang="en-GB" smtClean="0"/>
              <a:t>20/06/2025</a:t>
            </a:fld>
            <a:endParaRPr lang="en-GB"/>
          </a:p>
        </p:txBody>
      </p:sp>
      <p:sp>
        <p:nvSpPr>
          <p:cNvPr id="3" name="Footer Placeholder 2">
            <a:extLst>
              <a:ext uri="{FF2B5EF4-FFF2-40B4-BE49-F238E27FC236}">
                <a16:creationId xmlns:a16="http://schemas.microsoft.com/office/drawing/2014/main" id="{95F75C84-35E5-FB11-FF64-60D90B53276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B6B2CBC-DF75-671D-7990-93056A711A64}"/>
              </a:ext>
            </a:extLst>
          </p:cNvPr>
          <p:cNvSpPr>
            <a:spLocks noGrp="1"/>
          </p:cNvSpPr>
          <p:nvPr>
            <p:ph type="sldNum" sz="quarter" idx="12"/>
          </p:nvPr>
        </p:nvSpPr>
        <p:spPr/>
        <p:txBody>
          <a:bodyPr/>
          <a:lstStyle/>
          <a:p>
            <a:fld id="{9733DE04-0DAB-46F6-B884-19E45AA3420C}" type="slidenum">
              <a:rPr lang="en-GB" smtClean="0"/>
              <a:t>‹#›</a:t>
            </a:fld>
            <a:endParaRPr lang="en-GB"/>
          </a:p>
        </p:txBody>
      </p:sp>
    </p:spTree>
    <p:extLst>
      <p:ext uri="{BB962C8B-B14F-4D97-AF65-F5344CB8AC3E}">
        <p14:creationId xmlns:p14="http://schemas.microsoft.com/office/powerpoint/2010/main" val="4157371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F32B7-E2D4-E7AC-7A89-D632A1B1F1B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B0D8D07F-4BFB-49FB-8DC4-B28DC4B63E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E1CCE16D-7081-D814-BE0A-88F2CE9415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5E1B20A-E596-F527-1B1E-DEBD63DD6D9B}"/>
              </a:ext>
            </a:extLst>
          </p:cNvPr>
          <p:cNvSpPr>
            <a:spLocks noGrp="1"/>
          </p:cNvSpPr>
          <p:nvPr>
            <p:ph type="dt" sz="half" idx="10"/>
          </p:nvPr>
        </p:nvSpPr>
        <p:spPr/>
        <p:txBody>
          <a:bodyPr/>
          <a:lstStyle/>
          <a:p>
            <a:fld id="{771C5946-07B1-4C0F-B9CA-1BE11CDEC86F}" type="datetimeFigureOut">
              <a:rPr lang="en-GB" smtClean="0"/>
              <a:t>20/06/2025</a:t>
            </a:fld>
            <a:endParaRPr lang="en-GB"/>
          </a:p>
        </p:txBody>
      </p:sp>
      <p:sp>
        <p:nvSpPr>
          <p:cNvPr id="6" name="Footer Placeholder 5">
            <a:extLst>
              <a:ext uri="{FF2B5EF4-FFF2-40B4-BE49-F238E27FC236}">
                <a16:creationId xmlns:a16="http://schemas.microsoft.com/office/drawing/2014/main" id="{D5381096-4B51-C11F-C7D2-1051D8D148A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7DBA69D-370A-228A-B9DE-58E96D51974F}"/>
              </a:ext>
            </a:extLst>
          </p:cNvPr>
          <p:cNvSpPr>
            <a:spLocks noGrp="1"/>
          </p:cNvSpPr>
          <p:nvPr>
            <p:ph type="sldNum" sz="quarter" idx="12"/>
          </p:nvPr>
        </p:nvSpPr>
        <p:spPr/>
        <p:txBody>
          <a:bodyPr/>
          <a:lstStyle/>
          <a:p>
            <a:fld id="{9733DE04-0DAB-46F6-B884-19E45AA3420C}" type="slidenum">
              <a:rPr lang="en-GB" smtClean="0"/>
              <a:t>‹#›</a:t>
            </a:fld>
            <a:endParaRPr lang="en-GB"/>
          </a:p>
        </p:txBody>
      </p:sp>
    </p:spTree>
    <p:extLst>
      <p:ext uri="{BB962C8B-B14F-4D97-AF65-F5344CB8AC3E}">
        <p14:creationId xmlns:p14="http://schemas.microsoft.com/office/powerpoint/2010/main" val="3353250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1AA37-6710-F119-9FAE-E4C37ABE8FB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E0B7E2BE-D46B-0E06-AB9C-5AE1C8F799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C8C4D23-F26D-407D-918C-975918D409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D609500-2073-7FEC-A9C1-11E10380D9CC}"/>
              </a:ext>
            </a:extLst>
          </p:cNvPr>
          <p:cNvSpPr>
            <a:spLocks noGrp="1"/>
          </p:cNvSpPr>
          <p:nvPr>
            <p:ph type="dt" sz="half" idx="10"/>
          </p:nvPr>
        </p:nvSpPr>
        <p:spPr/>
        <p:txBody>
          <a:bodyPr/>
          <a:lstStyle/>
          <a:p>
            <a:fld id="{771C5946-07B1-4C0F-B9CA-1BE11CDEC86F}" type="datetimeFigureOut">
              <a:rPr lang="en-GB" smtClean="0"/>
              <a:t>20/06/2025</a:t>
            </a:fld>
            <a:endParaRPr lang="en-GB"/>
          </a:p>
        </p:txBody>
      </p:sp>
      <p:sp>
        <p:nvSpPr>
          <p:cNvPr id="6" name="Footer Placeholder 5">
            <a:extLst>
              <a:ext uri="{FF2B5EF4-FFF2-40B4-BE49-F238E27FC236}">
                <a16:creationId xmlns:a16="http://schemas.microsoft.com/office/drawing/2014/main" id="{E39542C9-6A62-9C68-6795-67906C05D6A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D7FB64-5EFE-C332-A9F0-61BF5EFD4141}"/>
              </a:ext>
            </a:extLst>
          </p:cNvPr>
          <p:cNvSpPr>
            <a:spLocks noGrp="1"/>
          </p:cNvSpPr>
          <p:nvPr>
            <p:ph type="sldNum" sz="quarter" idx="12"/>
          </p:nvPr>
        </p:nvSpPr>
        <p:spPr/>
        <p:txBody>
          <a:bodyPr/>
          <a:lstStyle/>
          <a:p>
            <a:fld id="{9733DE04-0DAB-46F6-B884-19E45AA3420C}" type="slidenum">
              <a:rPr lang="en-GB" smtClean="0"/>
              <a:t>‹#›</a:t>
            </a:fld>
            <a:endParaRPr lang="en-GB"/>
          </a:p>
        </p:txBody>
      </p:sp>
    </p:spTree>
    <p:extLst>
      <p:ext uri="{BB962C8B-B14F-4D97-AF65-F5344CB8AC3E}">
        <p14:creationId xmlns:p14="http://schemas.microsoft.com/office/powerpoint/2010/main" val="4022041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58051B-A6F9-1C50-AC22-27F17B32D1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66D5B4BF-2D1D-FD23-D5CA-7D024ADF92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34C3227-F1FF-4809-A85B-CD824E1EA2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71C5946-07B1-4C0F-B9CA-1BE11CDEC86F}" type="datetimeFigureOut">
              <a:rPr lang="en-GB" smtClean="0"/>
              <a:t>20/06/2025</a:t>
            </a:fld>
            <a:endParaRPr lang="en-GB"/>
          </a:p>
        </p:txBody>
      </p:sp>
      <p:sp>
        <p:nvSpPr>
          <p:cNvPr id="5" name="Footer Placeholder 4">
            <a:extLst>
              <a:ext uri="{FF2B5EF4-FFF2-40B4-BE49-F238E27FC236}">
                <a16:creationId xmlns:a16="http://schemas.microsoft.com/office/drawing/2014/main" id="{450E2116-BC07-CAC9-81A7-248E721FEF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7F5EB107-90B0-EF0D-9B99-B5C3DB1D59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733DE04-0DAB-46F6-B884-19E45AA3420C}" type="slidenum">
              <a:rPr lang="en-GB" smtClean="0"/>
              <a:t>‹#›</a:t>
            </a:fld>
            <a:endParaRPr lang="en-GB"/>
          </a:p>
        </p:txBody>
      </p:sp>
    </p:spTree>
    <p:extLst>
      <p:ext uri="{BB962C8B-B14F-4D97-AF65-F5344CB8AC3E}">
        <p14:creationId xmlns:p14="http://schemas.microsoft.com/office/powerpoint/2010/main" val="32536875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87F0C7E-0F35-B343-EFB4-8219C4BB9AB3}"/>
              </a:ext>
            </a:extLst>
          </p:cNvPr>
          <p:cNvGraphicFramePr>
            <a:graphicFrameLocks noGrp="1"/>
          </p:cNvGraphicFramePr>
          <p:nvPr>
            <p:extLst>
              <p:ext uri="{D42A27DB-BD31-4B8C-83A1-F6EECF244321}">
                <p14:modId xmlns:p14="http://schemas.microsoft.com/office/powerpoint/2010/main" val="4194633721"/>
              </p:ext>
            </p:extLst>
          </p:nvPr>
        </p:nvGraphicFramePr>
        <p:xfrm>
          <a:off x="345440" y="800946"/>
          <a:ext cx="11501120" cy="5812981"/>
        </p:xfrm>
        <a:graphic>
          <a:graphicData uri="http://schemas.openxmlformats.org/drawingml/2006/table">
            <a:tbl>
              <a:tblPr firstRow="1" bandRow="1">
                <a:tableStyleId>{5940675A-B579-460E-94D1-54222C63F5DA}</a:tableStyleId>
              </a:tblPr>
              <a:tblGrid>
                <a:gridCol w="2047240">
                  <a:extLst>
                    <a:ext uri="{9D8B030D-6E8A-4147-A177-3AD203B41FA5}">
                      <a16:colId xmlns:a16="http://schemas.microsoft.com/office/drawing/2014/main" val="3100121218"/>
                    </a:ext>
                  </a:extLst>
                </a:gridCol>
                <a:gridCol w="9453880">
                  <a:extLst>
                    <a:ext uri="{9D8B030D-6E8A-4147-A177-3AD203B41FA5}">
                      <a16:colId xmlns:a16="http://schemas.microsoft.com/office/drawing/2014/main" val="2110793837"/>
                    </a:ext>
                  </a:extLst>
                </a:gridCol>
              </a:tblGrid>
              <a:tr h="515236">
                <a:tc>
                  <a:txBody>
                    <a:bodyPr/>
                    <a:lstStyle/>
                    <a:p>
                      <a:pPr algn="ctr"/>
                      <a:r>
                        <a:rPr lang="en-GB" sz="1600" dirty="0">
                          <a:solidFill>
                            <a:srgbClr val="002060"/>
                          </a:solidFill>
                          <a:latin typeface="Arial Rounded MT Bold" panose="020F0704030504030204" pitchFamily="34" charset="0"/>
                        </a:rPr>
                        <a:t>Year Group </a:t>
                      </a: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38D4D6"/>
                    </a:solidFill>
                  </a:tcPr>
                </a:tc>
                <a:tc>
                  <a:txBody>
                    <a:bodyPr/>
                    <a:lstStyle/>
                    <a:p>
                      <a:pPr algn="ctr"/>
                      <a:r>
                        <a:rPr lang="en-GB" sz="1600" dirty="0">
                          <a:solidFill>
                            <a:srgbClr val="002060"/>
                          </a:solidFill>
                          <a:latin typeface="Arial Rounded MT Bold" panose="020F0704030504030204" pitchFamily="34" charset="0"/>
                        </a:rPr>
                        <a:t>Vocabulary </a:t>
                      </a: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38D4D6"/>
                    </a:solidFill>
                  </a:tcPr>
                </a:tc>
                <a:extLst>
                  <a:ext uri="{0D108BD9-81ED-4DB2-BD59-A6C34878D82A}">
                    <a16:rowId xmlns:a16="http://schemas.microsoft.com/office/drawing/2014/main" val="1703657473"/>
                  </a:ext>
                </a:extLst>
              </a:tr>
              <a:tr h="730365">
                <a:tc>
                  <a:txBody>
                    <a:bodyPr/>
                    <a:lstStyle/>
                    <a:p>
                      <a:pPr algn="ctr"/>
                      <a:r>
                        <a:rPr lang="en-GB" sz="1600" dirty="0">
                          <a:solidFill>
                            <a:srgbClr val="002060"/>
                          </a:solidFill>
                          <a:latin typeface="Arial Rounded MT Bold" panose="020F0704030504030204" pitchFamily="34" charset="0"/>
                        </a:rPr>
                        <a:t>EYFS </a:t>
                      </a: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38D4D6"/>
                    </a:solidFill>
                  </a:tcPr>
                </a:tc>
                <a:tc>
                  <a:txBody>
                    <a:bodyPr/>
                    <a:lstStyle/>
                    <a:p>
                      <a:pPr algn="l"/>
                      <a:r>
                        <a:rPr lang="en-GB" sz="1200" dirty="0">
                          <a:solidFill>
                            <a:srgbClr val="002060"/>
                          </a:solidFill>
                          <a:latin typeface="Arial Rounded MT Bold" panose="020F0704030504030204" pitchFamily="34" charset="0"/>
                        </a:rPr>
                        <a:t>senses, eyes, sight, taste, touch, senses, hearing, sight, sound, yellow, smell, touch, taste, orange, slice, taste, senses, colour, sight, taste buds, arm, leg, chest, jump, move, hand, finger, feet, walk, run, eyes, nose, face, blink, colour, ears, mouth, hair, eyebrows, teeth, baby, food, grow, hair, teeth, freckles, gene, sibling, different, unique, trust, uncomfortable, police officer, stranger danger, stranger, 999, burn, cut, first aid, plaster, diet, exercise, tooth, healthy, fuel </a:t>
                      </a: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535439199"/>
                  </a:ext>
                </a:extLst>
              </a:tr>
              <a:tr h="730365">
                <a:tc>
                  <a:txBody>
                    <a:bodyPr/>
                    <a:lstStyle/>
                    <a:p>
                      <a:pPr algn="ctr"/>
                      <a:r>
                        <a:rPr lang="en-GB" sz="1600" dirty="0">
                          <a:solidFill>
                            <a:srgbClr val="002060"/>
                          </a:solidFill>
                          <a:latin typeface="Arial Rounded MT Bold" panose="020F0704030504030204" pitchFamily="34" charset="0"/>
                        </a:rPr>
                        <a:t>Year 1</a:t>
                      </a: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38D4D6"/>
                    </a:solidFill>
                  </a:tcPr>
                </a:tc>
                <a:tc>
                  <a:txBody>
                    <a:bodyPr/>
                    <a:lstStyle/>
                    <a:p>
                      <a:pPr algn="l"/>
                      <a:r>
                        <a:rPr lang="en-GB" sz="1200" dirty="0">
                          <a:solidFill>
                            <a:srgbClr val="002060"/>
                          </a:solidFill>
                          <a:latin typeface="Arial Rounded MT Bold" panose="020F0704030504030204" pitchFamily="34" charset="0"/>
                        </a:rPr>
                        <a:t>head, body, skeleton, limb, joint, brain, eyelash, eye, sight, pupil, sound, ear, sign language, vibration, deafness, tongue, mouth, taste, flavour, sweet, touch, fingertips, skin, organ, brain, smell, odour, nose, nostril, nose hair </a:t>
                      </a: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228691145"/>
                  </a:ext>
                </a:extLst>
              </a:tr>
              <a:tr h="730365">
                <a:tc>
                  <a:txBody>
                    <a:bodyPr/>
                    <a:lstStyle/>
                    <a:p>
                      <a:pPr algn="ctr"/>
                      <a:r>
                        <a:rPr lang="en-GB" sz="1600" dirty="0">
                          <a:solidFill>
                            <a:srgbClr val="002060"/>
                          </a:solidFill>
                          <a:latin typeface="Arial Rounded MT Bold" panose="020F0704030504030204" pitchFamily="34" charset="0"/>
                        </a:rPr>
                        <a:t>Year 2 </a:t>
                      </a: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38D4D6"/>
                    </a:solidFill>
                  </a:tcPr>
                </a:tc>
                <a:tc>
                  <a:txBody>
                    <a:bodyPr/>
                    <a:lstStyle/>
                    <a:p>
                      <a:pPr algn="l"/>
                      <a:r>
                        <a:rPr lang="en-GB" sz="1200" dirty="0">
                          <a:solidFill>
                            <a:srgbClr val="002060"/>
                          </a:solidFill>
                          <a:latin typeface="Arial Rounded MT Bold" panose="020F0704030504030204" pitchFamily="34" charset="0"/>
                        </a:rPr>
                        <a:t>survival, shelter, nutrition, oxygen, essential, vital, non-essential, survive, grow, healthy, protein, carbohydrate, dairy, vitamins, calcium, fat, balanced diet, nutrients, fresh food, pre-cooked, processed food, exercise, strength, flexibility, balance, coordination, hygiene, prevent, germs, bacteria, virus, life cycle, grow, survive, independent, adult, foetus, womb, helpless, toddler, develop </a:t>
                      </a: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632877278"/>
                  </a:ext>
                </a:extLst>
              </a:tr>
              <a:tr h="730365">
                <a:tc>
                  <a:txBody>
                    <a:bodyPr/>
                    <a:lstStyle/>
                    <a:p>
                      <a:pPr algn="ctr"/>
                      <a:r>
                        <a:rPr lang="en-GB" sz="1600" dirty="0">
                          <a:solidFill>
                            <a:srgbClr val="002060"/>
                          </a:solidFill>
                          <a:latin typeface="Arial Rounded MT Bold" panose="020F0704030504030204" pitchFamily="34" charset="0"/>
                        </a:rPr>
                        <a:t>Year 3 </a:t>
                      </a: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38D4D6"/>
                    </a:solidFill>
                  </a:tcPr>
                </a:tc>
                <a:tc>
                  <a:txBody>
                    <a:bodyPr/>
                    <a:lstStyle/>
                    <a:p>
                      <a:pPr algn="l"/>
                      <a:r>
                        <a:rPr lang="en-GB" sz="1200" dirty="0">
                          <a:solidFill>
                            <a:srgbClr val="002060"/>
                          </a:solidFill>
                          <a:latin typeface="Arial Rounded MT Bold" panose="020F0704030504030204" pitchFamily="34" charset="0"/>
                        </a:rPr>
                        <a:t>nutrition, carbohydrate, protein, vitamin, mineral, nutrition label, portion, energy, balanced, diet, vertebrate, invertebrate, endoskeleton, exoskeleton, hydrostatic skeleton, humerus, ulna, radius, tibia, fibular, endoskeleton, vertebrate, skull, rib cage, spine, muscle, contract, hamstrings, biceps, diaphragm </a:t>
                      </a: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530569343"/>
                  </a:ext>
                </a:extLst>
              </a:tr>
              <a:tr h="730365">
                <a:tc>
                  <a:txBody>
                    <a:bodyPr/>
                    <a:lstStyle/>
                    <a:p>
                      <a:pPr algn="ctr"/>
                      <a:r>
                        <a:rPr lang="en-GB" sz="1600" dirty="0">
                          <a:solidFill>
                            <a:srgbClr val="002060"/>
                          </a:solidFill>
                          <a:latin typeface="Arial Rounded MT Bold" panose="020F0704030504030204" pitchFamily="34" charset="0"/>
                        </a:rPr>
                        <a:t>Year 4 </a:t>
                      </a: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38D4D6"/>
                    </a:solidFill>
                  </a:tcPr>
                </a:tc>
                <a:tc>
                  <a:txBody>
                    <a:bodyPr/>
                    <a:lstStyle/>
                    <a:p>
                      <a:pPr algn="l"/>
                      <a:r>
                        <a:rPr lang="en-GB" sz="1200" dirty="0">
                          <a:solidFill>
                            <a:srgbClr val="002060"/>
                          </a:solidFill>
                          <a:latin typeface="Arial Rounded MT Bold" panose="020F0704030504030204" pitchFamily="34" charset="0"/>
                        </a:rPr>
                        <a:t>digestive system, oesophagus, stomach, small intestine, large intestine, saliva, peristalsis, absorb, liver, gall bladder, incisors, canines, molars, jaw, gum, enamel, plaque, tooth decay, cavity, fluoride</a:t>
                      </a: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415265467"/>
                  </a:ext>
                </a:extLst>
              </a:tr>
              <a:tr h="730365">
                <a:tc>
                  <a:txBody>
                    <a:bodyPr/>
                    <a:lstStyle/>
                    <a:p>
                      <a:pPr algn="ctr"/>
                      <a:r>
                        <a:rPr lang="en-GB" sz="1600" dirty="0">
                          <a:solidFill>
                            <a:srgbClr val="002060"/>
                          </a:solidFill>
                          <a:latin typeface="Arial Rounded MT Bold" panose="020F0704030504030204" pitchFamily="34" charset="0"/>
                        </a:rPr>
                        <a:t>Year 5 </a:t>
                      </a: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38D4D6"/>
                    </a:solidFill>
                  </a:tcPr>
                </a:tc>
                <a:tc>
                  <a:txBody>
                    <a:bodyPr/>
                    <a:lstStyle/>
                    <a:p>
                      <a:pPr algn="l"/>
                      <a:r>
                        <a:rPr lang="en-GB" sz="1200" dirty="0">
                          <a:solidFill>
                            <a:srgbClr val="002060"/>
                          </a:solidFill>
                          <a:latin typeface="Arial Rounded MT Bold" panose="020F0704030504030204" pitchFamily="34" charset="0"/>
                        </a:rPr>
                        <a:t>foetus, dependent, adolescent, puberty, reproduce, gestation, pregnant, duration, extreme, breeding, womb, umbilical chord, embryo, trimester, midwife, growth spurt, childhood, motor skills, milk teeth, constant, adolescence, puberty, hormones, mood swing, develop, lifestyle, keratin, elasticity, cataracts, neurodegenerative </a:t>
                      </a: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817395218"/>
                  </a:ext>
                </a:extLst>
              </a:tr>
              <a:tr h="730365">
                <a:tc>
                  <a:txBody>
                    <a:bodyPr/>
                    <a:lstStyle/>
                    <a:p>
                      <a:pPr algn="ctr"/>
                      <a:r>
                        <a:rPr lang="en-GB" sz="1600" dirty="0">
                          <a:solidFill>
                            <a:srgbClr val="002060"/>
                          </a:solidFill>
                          <a:latin typeface="Arial Rounded MT Bold" panose="020F0704030504030204" pitchFamily="34" charset="0"/>
                        </a:rPr>
                        <a:t>Year 6 </a:t>
                      </a: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38D4D6"/>
                    </a:solidFill>
                  </a:tcPr>
                </a:tc>
                <a:tc>
                  <a:txBody>
                    <a:bodyPr/>
                    <a:lstStyle/>
                    <a:p>
                      <a:pPr algn="l"/>
                      <a:r>
                        <a:rPr lang="en-GB" sz="1200" dirty="0">
                          <a:solidFill>
                            <a:srgbClr val="002060"/>
                          </a:solidFill>
                          <a:latin typeface="Arial Rounded MT Bold" panose="020F0704030504030204" pitchFamily="34" charset="0"/>
                        </a:rPr>
                        <a:t>circulatory system, atrium, ventricle, vessel, valves, vessel, artery, vein, capillary, microscope, blood, plasma, platelet, white blood cell, red blood cell, absorb, diffusion, osmosis, concentration, nutrients, diet, exercise, heart rate, BPM, pulse, drug, painkiller, stimulant, depressant, hallucinogens </a:t>
                      </a: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617131911"/>
                  </a:ext>
                </a:extLst>
              </a:tr>
            </a:tbl>
          </a:graphicData>
        </a:graphic>
      </p:graphicFrame>
      <p:sp>
        <p:nvSpPr>
          <p:cNvPr id="5" name="TextBox 4">
            <a:extLst>
              <a:ext uri="{FF2B5EF4-FFF2-40B4-BE49-F238E27FC236}">
                <a16:creationId xmlns:a16="http://schemas.microsoft.com/office/drawing/2014/main" id="{F943C439-88B9-2C1A-ABAD-7A38CB6AE568}"/>
              </a:ext>
            </a:extLst>
          </p:cNvPr>
          <p:cNvSpPr txBox="1"/>
          <p:nvPr/>
        </p:nvSpPr>
        <p:spPr>
          <a:xfrm>
            <a:off x="345440" y="162831"/>
            <a:ext cx="4576766" cy="584775"/>
          </a:xfrm>
          <a:prstGeom prst="rect">
            <a:avLst/>
          </a:prstGeom>
          <a:noFill/>
        </p:spPr>
        <p:txBody>
          <a:bodyPr wrap="none" rtlCol="0">
            <a:spAutoFit/>
          </a:bodyPr>
          <a:lstStyle/>
          <a:p>
            <a:r>
              <a:rPr lang="en-GB" sz="1600" dirty="0">
                <a:solidFill>
                  <a:srgbClr val="002060"/>
                </a:solidFill>
                <a:latin typeface="Arial Rounded MT Bold" panose="020F0704030504030204" pitchFamily="34" charset="0"/>
              </a:rPr>
              <a:t>Curriculum Area: Animals Including Humans</a:t>
            </a:r>
          </a:p>
          <a:p>
            <a:r>
              <a:rPr lang="en-GB" sz="1600" dirty="0">
                <a:solidFill>
                  <a:srgbClr val="002060"/>
                </a:solidFill>
                <a:latin typeface="Arial Rounded MT Bold" panose="020F0704030504030204" pitchFamily="34" charset="0"/>
              </a:rPr>
              <a:t>Topic: Humans </a:t>
            </a:r>
          </a:p>
        </p:txBody>
      </p:sp>
      <p:pic>
        <p:nvPicPr>
          <p:cNvPr id="1026" name="Picture 2" descr="A picture containing graphical user interface&#10;&#10;Description automatically generated">
            <a:extLst>
              <a:ext uri="{FF2B5EF4-FFF2-40B4-BE49-F238E27FC236}">
                <a16:creationId xmlns:a16="http://schemas.microsoft.com/office/drawing/2014/main" id="{01487A5D-A037-618A-DD10-0DE391CA91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5337" y="111086"/>
            <a:ext cx="1999706" cy="61281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group of colorful gears&#10;&#10;Description automatically generated">
            <a:extLst>
              <a:ext uri="{FF2B5EF4-FFF2-40B4-BE49-F238E27FC236}">
                <a16:creationId xmlns:a16="http://schemas.microsoft.com/office/drawing/2014/main" id="{BA85EF3A-05EE-0DEF-0E5D-868B11DA26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34057" y="773732"/>
            <a:ext cx="586377" cy="586377"/>
          </a:xfrm>
          <a:prstGeom prst="rect">
            <a:avLst/>
          </a:prstGeom>
        </p:spPr>
      </p:pic>
      <p:sp>
        <p:nvSpPr>
          <p:cNvPr id="9" name="TextBox 8">
            <a:extLst>
              <a:ext uri="{FF2B5EF4-FFF2-40B4-BE49-F238E27FC236}">
                <a16:creationId xmlns:a16="http://schemas.microsoft.com/office/drawing/2014/main" id="{29253BB1-2111-C0F7-418A-D89979D6DC8F}"/>
              </a:ext>
            </a:extLst>
          </p:cNvPr>
          <p:cNvSpPr txBox="1"/>
          <p:nvPr/>
        </p:nvSpPr>
        <p:spPr>
          <a:xfrm>
            <a:off x="8715349" y="6613927"/>
            <a:ext cx="3476652" cy="261610"/>
          </a:xfrm>
          <a:prstGeom prst="rect">
            <a:avLst/>
          </a:prstGeom>
          <a:noFill/>
        </p:spPr>
        <p:txBody>
          <a:bodyPr wrap="square" rtlCol="0">
            <a:spAutoFit/>
          </a:bodyPr>
          <a:lstStyle/>
          <a:p>
            <a:pPr algn="r"/>
            <a:r>
              <a:rPr lang="en-GB" sz="1100" dirty="0"/>
              <a:t>Developing Experts Copyright 2024 All Rights Reserved</a:t>
            </a:r>
            <a:endParaRPr lang="en-US" sz="1100" dirty="0"/>
          </a:p>
        </p:txBody>
      </p:sp>
    </p:spTree>
    <p:extLst>
      <p:ext uri="{BB962C8B-B14F-4D97-AF65-F5344CB8AC3E}">
        <p14:creationId xmlns:p14="http://schemas.microsoft.com/office/powerpoint/2010/main" val="2499817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87F0C7E-0F35-B343-EFB4-8219C4BB9AB3}"/>
              </a:ext>
            </a:extLst>
          </p:cNvPr>
          <p:cNvGraphicFramePr>
            <a:graphicFrameLocks noGrp="1"/>
          </p:cNvGraphicFramePr>
          <p:nvPr>
            <p:extLst>
              <p:ext uri="{D42A27DB-BD31-4B8C-83A1-F6EECF244321}">
                <p14:modId xmlns:p14="http://schemas.microsoft.com/office/powerpoint/2010/main" val="3778764568"/>
              </p:ext>
            </p:extLst>
          </p:nvPr>
        </p:nvGraphicFramePr>
        <p:xfrm>
          <a:off x="345440" y="800946"/>
          <a:ext cx="11501120" cy="5627791"/>
        </p:xfrm>
        <a:graphic>
          <a:graphicData uri="http://schemas.openxmlformats.org/drawingml/2006/table">
            <a:tbl>
              <a:tblPr firstRow="1" bandRow="1">
                <a:tableStyleId>{5940675A-B579-460E-94D1-54222C63F5DA}</a:tableStyleId>
              </a:tblPr>
              <a:tblGrid>
                <a:gridCol w="2047240">
                  <a:extLst>
                    <a:ext uri="{9D8B030D-6E8A-4147-A177-3AD203B41FA5}">
                      <a16:colId xmlns:a16="http://schemas.microsoft.com/office/drawing/2014/main" val="3100121218"/>
                    </a:ext>
                  </a:extLst>
                </a:gridCol>
                <a:gridCol w="9453880">
                  <a:extLst>
                    <a:ext uri="{9D8B030D-6E8A-4147-A177-3AD203B41FA5}">
                      <a16:colId xmlns:a16="http://schemas.microsoft.com/office/drawing/2014/main" val="2110793837"/>
                    </a:ext>
                  </a:extLst>
                </a:gridCol>
              </a:tblGrid>
              <a:tr h="515236">
                <a:tc>
                  <a:txBody>
                    <a:bodyPr/>
                    <a:lstStyle/>
                    <a:p>
                      <a:pPr algn="ctr"/>
                      <a:r>
                        <a:rPr lang="en-GB" sz="1600" dirty="0">
                          <a:solidFill>
                            <a:srgbClr val="002060"/>
                          </a:solidFill>
                          <a:latin typeface="Arial Rounded MT Bold" panose="020F0704030504030204" pitchFamily="34" charset="0"/>
                        </a:rPr>
                        <a:t>Year Group </a:t>
                      </a: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38D4D6"/>
                    </a:solidFill>
                  </a:tcPr>
                </a:tc>
                <a:tc>
                  <a:txBody>
                    <a:bodyPr/>
                    <a:lstStyle/>
                    <a:p>
                      <a:pPr algn="ctr"/>
                      <a:r>
                        <a:rPr lang="en-GB" sz="1600" dirty="0">
                          <a:solidFill>
                            <a:srgbClr val="002060"/>
                          </a:solidFill>
                          <a:latin typeface="Arial Rounded MT Bold" panose="020F0704030504030204" pitchFamily="34" charset="0"/>
                        </a:rPr>
                        <a:t>Vocabulary </a:t>
                      </a: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38D4D6"/>
                    </a:solidFill>
                  </a:tcPr>
                </a:tc>
                <a:extLst>
                  <a:ext uri="{0D108BD9-81ED-4DB2-BD59-A6C34878D82A}">
                    <a16:rowId xmlns:a16="http://schemas.microsoft.com/office/drawing/2014/main" val="1703657473"/>
                  </a:ext>
                </a:extLst>
              </a:tr>
              <a:tr h="730365">
                <a:tc>
                  <a:txBody>
                    <a:bodyPr/>
                    <a:lstStyle/>
                    <a:p>
                      <a:pPr algn="ctr"/>
                      <a:r>
                        <a:rPr lang="en-GB" sz="1600" dirty="0">
                          <a:solidFill>
                            <a:srgbClr val="002060"/>
                          </a:solidFill>
                          <a:latin typeface="Arial Rounded MT Bold" panose="020F0704030504030204" pitchFamily="34" charset="0"/>
                        </a:rPr>
                        <a:t>EYFS </a:t>
                      </a: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38D4D6"/>
                    </a:solidFill>
                  </a:tcPr>
                </a:tc>
                <a:tc>
                  <a:txBody>
                    <a:bodyPr/>
                    <a:lstStyle/>
                    <a:p>
                      <a:pPr algn="l"/>
                      <a:r>
                        <a:rPr lang="en-GB" sz="1200" dirty="0">
                          <a:solidFill>
                            <a:srgbClr val="002060"/>
                          </a:solidFill>
                          <a:latin typeface="Arial Rounded MT Bold" panose="020F0704030504030204" pitchFamily="34" charset="0"/>
                        </a:rPr>
                        <a:t>fly, beetle, insect, ant, invertebrate, ladybird, spider, snail, honey, worm, sap, habitat, greenfly, food, toast, chicken, egg, lay, fox, chick, cow, milk, cream, cheese, butter, living, tree, adult, non living, young, pet, ocean, habitat, desert, farm, bird, nest, build, mud, grass, pig, horse, cow, goat, chicken, dinosaur, lizard, meteorite, museum, reptile </a:t>
                      </a: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535439199"/>
                  </a:ext>
                </a:extLst>
              </a:tr>
              <a:tr h="730365">
                <a:tc>
                  <a:txBody>
                    <a:bodyPr/>
                    <a:lstStyle/>
                    <a:p>
                      <a:pPr algn="ctr"/>
                      <a:r>
                        <a:rPr lang="en-GB" sz="1600" dirty="0">
                          <a:solidFill>
                            <a:srgbClr val="002060"/>
                          </a:solidFill>
                          <a:latin typeface="Arial Rounded MT Bold" panose="020F0704030504030204" pitchFamily="34" charset="0"/>
                        </a:rPr>
                        <a:t>Year 1</a:t>
                      </a: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38D4D6"/>
                    </a:solidFill>
                  </a:tcPr>
                </a:tc>
                <a:tc>
                  <a:txBody>
                    <a:bodyPr/>
                    <a:lstStyle/>
                    <a:p>
                      <a:pPr algn="l"/>
                      <a:r>
                        <a:rPr lang="en-GB" sz="1200" dirty="0">
                          <a:solidFill>
                            <a:srgbClr val="002060"/>
                          </a:solidFill>
                          <a:latin typeface="Arial Rounded MT Bold" panose="020F0704030504030204" pitchFamily="34" charset="0"/>
                        </a:rPr>
                        <a:t>fish, amphibian, reptile, mammal, bird, feather, warm-blooded, characteristic, backbone, hatchling, amphibian, reptile, gills, scale, cold-blooded, herbivore, carnivore, omnivore, predator, canines, pet, wild, shelter, veterinary, natural, similarities, differences, compare, unsuitable, climate </a:t>
                      </a: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228691145"/>
                  </a:ext>
                </a:extLst>
              </a:tr>
              <a:tr h="730365">
                <a:tc>
                  <a:txBody>
                    <a:bodyPr/>
                    <a:lstStyle/>
                    <a:p>
                      <a:pPr algn="ctr"/>
                      <a:r>
                        <a:rPr lang="en-GB" sz="1600" dirty="0">
                          <a:solidFill>
                            <a:srgbClr val="002060"/>
                          </a:solidFill>
                          <a:latin typeface="Arial Rounded MT Bold" panose="020F0704030504030204" pitchFamily="34" charset="0"/>
                        </a:rPr>
                        <a:t>Year 2 </a:t>
                      </a: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38D4D6"/>
                    </a:solidFill>
                  </a:tcPr>
                </a:tc>
                <a:tc>
                  <a:txBody>
                    <a:bodyPr/>
                    <a:lstStyle/>
                    <a:p>
                      <a:pPr algn="l"/>
                      <a:r>
                        <a:rPr lang="en-GB" sz="1200" dirty="0">
                          <a:solidFill>
                            <a:srgbClr val="002060"/>
                          </a:solidFill>
                          <a:latin typeface="Arial Rounded MT Bold" panose="020F0704030504030204" pitchFamily="34" charset="0"/>
                        </a:rPr>
                        <a:t>offspring, inherit, gene, resemble, differences, reproduction, hatchling, chick, bar chart, predict, caterpillar, transformation, larva, chrysalis, metamorphosis, frog, amphibian, frogspawn, tadpole, froglet </a:t>
                      </a: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632877278"/>
                  </a:ext>
                </a:extLst>
              </a:tr>
              <a:tr h="730365">
                <a:tc>
                  <a:txBody>
                    <a:bodyPr/>
                    <a:lstStyle/>
                    <a:p>
                      <a:pPr algn="ctr"/>
                      <a:r>
                        <a:rPr lang="en-GB" sz="1600" dirty="0">
                          <a:solidFill>
                            <a:srgbClr val="002060"/>
                          </a:solidFill>
                          <a:latin typeface="Arial Rounded MT Bold" panose="020F0704030504030204" pitchFamily="34" charset="0"/>
                        </a:rPr>
                        <a:t>Year 3 </a:t>
                      </a: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38D4D6"/>
                    </a:solidFill>
                  </a:tcPr>
                </a:tc>
                <a:tc>
                  <a:txBody>
                    <a:bodyPr/>
                    <a:lstStyle/>
                    <a:p>
                      <a:pPr algn="l"/>
                      <a:endParaRPr lang="en-GB" sz="1200" dirty="0">
                        <a:solidFill>
                          <a:srgbClr val="002060"/>
                        </a:solidFill>
                        <a:latin typeface="Arial Rounded MT Bold" panose="020F0704030504030204" pitchFamily="34" charset="0"/>
                      </a:endParaRP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530569343"/>
                  </a:ext>
                </a:extLst>
              </a:tr>
              <a:tr h="730365">
                <a:tc>
                  <a:txBody>
                    <a:bodyPr/>
                    <a:lstStyle/>
                    <a:p>
                      <a:pPr algn="ctr"/>
                      <a:r>
                        <a:rPr lang="en-GB" sz="1600" dirty="0">
                          <a:solidFill>
                            <a:srgbClr val="002060"/>
                          </a:solidFill>
                          <a:latin typeface="Arial Rounded MT Bold" panose="020F0704030504030204" pitchFamily="34" charset="0"/>
                        </a:rPr>
                        <a:t>Year 4 </a:t>
                      </a: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38D4D6"/>
                    </a:solidFill>
                  </a:tcPr>
                </a:tc>
                <a:tc>
                  <a:txBody>
                    <a:bodyPr/>
                    <a:lstStyle/>
                    <a:p>
                      <a:pPr algn="l"/>
                      <a:r>
                        <a:rPr lang="en-GB" sz="1200" dirty="0">
                          <a:solidFill>
                            <a:srgbClr val="002060"/>
                          </a:solidFill>
                          <a:latin typeface="Arial Rounded MT Bold" panose="020F0704030504030204" pitchFamily="34" charset="0"/>
                        </a:rPr>
                        <a:t>ecosystem, producer, consumer, prey, predator, food web, tundra, hide, interdependence, threatened </a:t>
                      </a: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415265467"/>
                  </a:ext>
                </a:extLst>
              </a:tr>
              <a:tr h="730365">
                <a:tc>
                  <a:txBody>
                    <a:bodyPr/>
                    <a:lstStyle/>
                    <a:p>
                      <a:pPr algn="ctr"/>
                      <a:r>
                        <a:rPr lang="en-GB" sz="1600" dirty="0">
                          <a:solidFill>
                            <a:srgbClr val="002060"/>
                          </a:solidFill>
                          <a:latin typeface="Arial Rounded MT Bold" panose="020F0704030504030204" pitchFamily="34" charset="0"/>
                        </a:rPr>
                        <a:t>Year 5 </a:t>
                      </a: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38D4D6"/>
                    </a:solidFill>
                  </a:tcPr>
                </a:tc>
                <a:tc>
                  <a:txBody>
                    <a:bodyPr/>
                    <a:lstStyle/>
                    <a:p>
                      <a:pPr algn="l"/>
                      <a:endParaRPr lang="en-GB" sz="1200" dirty="0">
                        <a:solidFill>
                          <a:srgbClr val="002060"/>
                        </a:solidFill>
                        <a:latin typeface="Arial Rounded MT Bold" panose="020F0704030504030204" pitchFamily="34" charset="0"/>
                      </a:endParaRP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817395218"/>
                  </a:ext>
                </a:extLst>
              </a:tr>
              <a:tr h="730365">
                <a:tc>
                  <a:txBody>
                    <a:bodyPr/>
                    <a:lstStyle/>
                    <a:p>
                      <a:pPr algn="ctr"/>
                      <a:r>
                        <a:rPr lang="en-GB" sz="1600" dirty="0">
                          <a:solidFill>
                            <a:srgbClr val="002060"/>
                          </a:solidFill>
                          <a:latin typeface="Arial Rounded MT Bold" panose="020F0704030504030204" pitchFamily="34" charset="0"/>
                        </a:rPr>
                        <a:t>Year 6 </a:t>
                      </a: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38D4D6"/>
                    </a:solidFill>
                  </a:tcPr>
                </a:tc>
                <a:tc>
                  <a:txBody>
                    <a:bodyPr/>
                    <a:lstStyle/>
                    <a:p>
                      <a:pPr algn="l"/>
                      <a:endParaRPr lang="en-GB" sz="1200" dirty="0">
                        <a:solidFill>
                          <a:srgbClr val="002060"/>
                        </a:solidFill>
                        <a:latin typeface="Arial Rounded MT Bold" panose="020F0704030504030204" pitchFamily="34" charset="0"/>
                      </a:endParaRP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617131911"/>
                  </a:ext>
                </a:extLst>
              </a:tr>
            </a:tbl>
          </a:graphicData>
        </a:graphic>
      </p:graphicFrame>
      <p:sp>
        <p:nvSpPr>
          <p:cNvPr id="5" name="TextBox 4">
            <a:extLst>
              <a:ext uri="{FF2B5EF4-FFF2-40B4-BE49-F238E27FC236}">
                <a16:creationId xmlns:a16="http://schemas.microsoft.com/office/drawing/2014/main" id="{F943C439-88B9-2C1A-ABAD-7A38CB6AE568}"/>
              </a:ext>
            </a:extLst>
          </p:cNvPr>
          <p:cNvSpPr txBox="1"/>
          <p:nvPr/>
        </p:nvSpPr>
        <p:spPr>
          <a:xfrm>
            <a:off x="345440" y="162831"/>
            <a:ext cx="4576766" cy="584775"/>
          </a:xfrm>
          <a:prstGeom prst="rect">
            <a:avLst/>
          </a:prstGeom>
          <a:noFill/>
        </p:spPr>
        <p:txBody>
          <a:bodyPr wrap="none" rtlCol="0">
            <a:spAutoFit/>
          </a:bodyPr>
          <a:lstStyle/>
          <a:p>
            <a:r>
              <a:rPr lang="en-GB" sz="1600" dirty="0">
                <a:solidFill>
                  <a:srgbClr val="002060"/>
                </a:solidFill>
                <a:latin typeface="Arial Rounded MT Bold" panose="020F0704030504030204" pitchFamily="34" charset="0"/>
              </a:rPr>
              <a:t>Curriculum Area: Animals Including Humans</a:t>
            </a:r>
          </a:p>
          <a:p>
            <a:r>
              <a:rPr lang="en-GB" sz="1600" dirty="0">
                <a:solidFill>
                  <a:srgbClr val="002060"/>
                </a:solidFill>
                <a:latin typeface="Arial Rounded MT Bold" panose="020F0704030504030204" pitchFamily="34" charset="0"/>
              </a:rPr>
              <a:t>Topic: Animals    </a:t>
            </a:r>
          </a:p>
        </p:txBody>
      </p:sp>
      <p:pic>
        <p:nvPicPr>
          <p:cNvPr id="2" name="Picture 2" descr="A picture containing graphical user interface&#10;&#10;Description automatically generated">
            <a:extLst>
              <a:ext uri="{FF2B5EF4-FFF2-40B4-BE49-F238E27FC236}">
                <a16:creationId xmlns:a16="http://schemas.microsoft.com/office/drawing/2014/main" id="{B6E9C685-B30E-4ED1-5190-126EDE6B85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5337" y="111086"/>
            <a:ext cx="1999706" cy="61281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white paper with a yellow pencil&#10;&#10;Description automatically generated">
            <a:extLst>
              <a:ext uri="{FF2B5EF4-FFF2-40B4-BE49-F238E27FC236}">
                <a16:creationId xmlns:a16="http://schemas.microsoft.com/office/drawing/2014/main" id="{D3E1A4BF-35FD-46DE-AE63-1153534794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99371" y="831122"/>
            <a:ext cx="455568" cy="455568"/>
          </a:xfrm>
          <a:prstGeom prst="rect">
            <a:avLst/>
          </a:prstGeom>
        </p:spPr>
      </p:pic>
      <p:pic>
        <p:nvPicPr>
          <p:cNvPr id="8" name="Picture 7" descr="A group of animals on a black background&#10;&#10;Description automatically generated">
            <a:extLst>
              <a:ext uri="{FF2B5EF4-FFF2-40B4-BE49-F238E27FC236}">
                <a16:creationId xmlns:a16="http://schemas.microsoft.com/office/drawing/2014/main" id="{55827A9B-10AA-6D2C-A10A-C93B5316C3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35856" y="1221374"/>
            <a:ext cx="1870505" cy="2662941"/>
          </a:xfrm>
          <a:prstGeom prst="rect">
            <a:avLst/>
          </a:prstGeom>
        </p:spPr>
      </p:pic>
      <p:sp>
        <p:nvSpPr>
          <p:cNvPr id="11" name="TextBox 10">
            <a:extLst>
              <a:ext uri="{FF2B5EF4-FFF2-40B4-BE49-F238E27FC236}">
                <a16:creationId xmlns:a16="http://schemas.microsoft.com/office/drawing/2014/main" id="{11973EBE-E06C-E1E8-F2C1-BC8D714FA5F2}"/>
              </a:ext>
            </a:extLst>
          </p:cNvPr>
          <p:cNvSpPr txBox="1"/>
          <p:nvPr/>
        </p:nvSpPr>
        <p:spPr>
          <a:xfrm>
            <a:off x="8715349" y="6613927"/>
            <a:ext cx="3476652" cy="261610"/>
          </a:xfrm>
          <a:prstGeom prst="rect">
            <a:avLst/>
          </a:prstGeom>
          <a:noFill/>
        </p:spPr>
        <p:txBody>
          <a:bodyPr wrap="square" rtlCol="0">
            <a:spAutoFit/>
          </a:bodyPr>
          <a:lstStyle/>
          <a:p>
            <a:pPr algn="r"/>
            <a:r>
              <a:rPr lang="en-GB" sz="1100" dirty="0"/>
              <a:t>Developing Experts Copyright 2024 All Rights Reserved</a:t>
            </a:r>
            <a:endParaRPr lang="en-US" sz="1100" dirty="0"/>
          </a:p>
        </p:txBody>
      </p:sp>
    </p:spTree>
    <p:extLst>
      <p:ext uri="{BB962C8B-B14F-4D97-AF65-F5344CB8AC3E}">
        <p14:creationId xmlns:p14="http://schemas.microsoft.com/office/powerpoint/2010/main" val="1222750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87F0C7E-0F35-B343-EFB4-8219C4BB9AB3}"/>
              </a:ext>
            </a:extLst>
          </p:cNvPr>
          <p:cNvGraphicFramePr>
            <a:graphicFrameLocks noGrp="1"/>
          </p:cNvGraphicFramePr>
          <p:nvPr>
            <p:extLst>
              <p:ext uri="{D42A27DB-BD31-4B8C-83A1-F6EECF244321}">
                <p14:modId xmlns:p14="http://schemas.microsoft.com/office/powerpoint/2010/main" val="542127347"/>
              </p:ext>
            </p:extLst>
          </p:nvPr>
        </p:nvGraphicFramePr>
        <p:xfrm>
          <a:off x="345440" y="800946"/>
          <a:ext cx="11501120" cy="5627791"/>
        </p:xfrm>
        <a:graphic>
          <a:graphicData uri="http://schemas.openxmlformats.org/drawingml/2006/table">
            <a:tbl>
              <a:tblPr firstRow="1" bandRow="1">
                <a:tableStyleId>{5940675A-B579-460E-94D1-54222C63F5DA}</a:tableStyleId>
              </a:tblPr>
              <a:tblGrid>
                <a:gridCol w="2047240">
                  <a:extLst>
                    <a:ext uri="{9D8B030D-6E8A-4147-A177-3AD203B41FA5}">
                      <a16:colId xmlns:a16="http://schemas.microsoft.com/office/drawing/2014/main" val="3100121218"/>
                    </a:ext>
                  </a:extLst>
                </a:gridCol>
                <a:gridCol w="9453880">
                  <a:extLst>
                    <a:ext uri="{9D8B030D-6E8A-4147-A177-3AD203B41FA5}">
                      <a16:colId xmlns:a16="http://schemas.microsoft.com/office/drawing/2014/main" val="2110793837"/>
                    </a:ext>
                  </a:extLst>
                </a:gridCol>
              </a:tblGrid>
              <a:tr h="515236">
                <a:tc>
                  <a:txBody>
                    <a:bodyPr/>
                    <a:lstStyle/>
                    <a:p>
                      <a:pPr algn="ctr"/>
                      <a:r>
                        <a:rPr lang="en-GB" sz="1600" dirty="0">
                          <a:solidFill>
                            <a:srgbClr val="002060"/>
                          </a:solidFill>
                          <a:latin typeface="Arial Rounded MT Bold" panose="020F0704030504030204" pitchFamily="34" charset="0"/>
                        </a:rPr>
                        <a:t>Year Group </a:t>
                      </a: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38D4D6"/>
                    </a:solidFill>
                  </a:tcPr>
                </a:tc>
                <a:tc>
                  <a:txBody>
                    <a:bodyPr/>
                    <a:lstStyle/>
                    <a:p>
                      <a:pPr algn="ctr"/>
                      <a:r>
                        <a:rPr lang="en-GB" sz="1600" dirty="0">
                          <a:solidFill>
                            <a:srgbClr val="002060"/>
                          </a:solidFill>
                          <a:latin typeface="Arial Rounded MT Bold" panose="020F0704030504030204" pitchFamily="34" charset="0"/>
                        </a:rPr>
                        <a:t>Vocabulary </a:t>
                      </a: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38D4D6"/>
                    </a:solidFill>
                  </a:tcPr>
                </a:tc>
                <a:extLst>
                  <a:ext uri="{0D108BD9-81ED-4DB2-BD59-A6C34878D82A}">
                    <a16:rowId xmlns:a16="http://schemas.microsoft.com/office/drawing/2014/main" val="1703657473"/>
                  </a:ext>
                </a:extLst>
              </a:tr>
              <a:tr h="730365">
                <a:tc>
                  <a:txBody>
                    <a:bodyPr/>
                    <a:lstStyle/>
                    <a:p>
                      <a:pPr algn="ctr"/>
                      <a:r>
                        <a:rPr lang="en-GB" sz="1600" dirty="0">
                          <a:solidFill>
                            <a:srgbClr val="002060"/>
                          </a:solidFill>
                          <a:latin typeface="Arial Rounded MT Bold" panose="020F0704030504030204" pitchFamily="34" charset="0"/>
                        </a:rPr>
                        <a:t>EYFS </a:t>
                      </a: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38D4D6"/>
                    </a:solidFill>
                  </a:tcPr>
                </a:tc>
                <a:tc>
                  <a:txBody>
                    <a:bodyPr/>
                    <a:lstStyle/>
                    <a:p>
                      <a:pPr algn="l"/>
                      <a:r>
                        <a:rPr lang="en-GB" sz="1200" dirty="0">
                          <a:solidFill>
                            <a:srgbClr val="002060"/>
                          </a:solidFill>
                          <a:latin typeface="Arial Rounded MT Bold" panose="020F0704030504030204" pitchFamily="34" charset="0"/>
                        </a:rPr>
                        <a:t>plant, seed, nutrients, soil, water, plant, soil, seed, stem, pink, sunlight, compost heap, weeds, garden, roots </a:t>
                      </a: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535439199"/>
                  </a:ext>
                </a:extLst>
              </a:tr>
              <a:tr h="730365">
                <a:tc>
                  <a:txBody>
                    <a:bodyPr/>
                    <a:lstStyle/>
                    <a:p>
                      <a:pPr algn="ctr"/>
                      <a:r>
                        <a:rPr lang="en-GB" sz="1600" dirty="0">
                          <a:solidFill>
                            <a:srgbClr val="002060"/>
                          </a:solidFill>
                          <a:latin typeface="Arial Rounded MT Bold" panose="020F0704030504030204" pitchFamily="34" charset="0"/>
                        </a:rPr>
                        <a:t>Year 1</a:t>
                      </a: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38D4D6"/>
                    </a:solidFill>
                  </a:tcPr>
                </a:tc>
                <a:tc>
                  <a:txBody>
                    <a:bodyPr/>
                    <a:lstStyle/>
                    <a:p>
                      <a:pPr algn="l"/>
                      <a:r>
                        <a:rPr lang="en-GB" sz="1200" dirty="0">
                          <a:solidFill>
                            <a:srgbClr val="002060"/>
                          </a:solidFill>
                          <a:latin typeface="Arial Rounded MT Bold" panose="020F0704030504030204" pitchFamily="34" charset="0"/>
                        </a:rPr>
                        <a:t>seed, plant, tree, soil, predict, stem, petal, leaf, root, flower, environment, weed, daisy, dandelion, wild, deciduous, evergreen, seasons, branch, bush, supermarket, fruit, vegetable, farm, tractor, growth, seedling, young plant, adult plant, observe, </a:t>
                      </a: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228691145"/>
                  </a:ext>
                </a:extLst>
              </a:tr>
              <a:tr h="730365">
                <a:tc>
                  <a:txBody>
                    <a:bodyPr/>
                    <a:lstStyle/>
                    <a:p>
                      <a:pPr algn="ctr"/>
                      <a:r>
                        <a:rPr lang="en-GB" sz="1600" dirty="0">
                          <a:solidFill>
                            <a:srgbClr val="002060"/>
                          </a:solidFill>
                          <a:latin typeface="Arial Rounded MT Bold" panose="020F0704030504030204" pitchFamily="34" charset="0"/>
                        </a:rPr>
                        <a:t>Year 2 </a:t>
                      </a: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38D4D6"/>
                    </a:solidFill>
                  </a:tcPr>
                </a:tc>
                <a:tc>
                  <a:txBody>
                    <a:bodyPr/>
                    <a:lstStyle/>
                    <a:p>
                      <a:pPr algn="l"/>
                      <a:r>
                        <a:rPr lang="en-GB" sz="1200" dirty="0">
                          <a:solidFill>
                            <a:srgbClr val="002060"/>
                          </a:solidFill>
                          <a:latin typeface="Arial Rounded MT Bold" panose="020F0704030504030204" pitchFamily="34" charset="0"/>
                        </a:rPr>
                        <a:t>seeds, bulbs, growth, plant, compare, predict, investigate, control, experiment, method, photosynthesis, carbon dioxide, oxygen, glucose, energy, pollination, life cycle, germination, reproduction, seedling, manure, crop, insulate, thrive, healthy, forest, desert, adapt, condition, survive </a:t>
                      </a: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632877278"/>
                  </a:ext>
                </a:extLst>
              </a:tr>
              <a:tr h="730365">
                <a:tc>
                  <a:txBody>
                    <a:bodyPr/>
                    <a:lstStyle/>
                    <a:p>
                      <a:pPr algn="ctr"/>
                      <a:r>
                        <a:rPr lang="en-GB" sz="1600" dirty="0">
                          <a:solidFill>
                            <a:srgbClr val="002060"/>
                          </a:solidFill>
                          <a:latin typeface="Arial Rounded MT Bold" panose="020F0704030504030204" pitchFamily="34" charset="0"/>
                        </a:rPr>
                        <a:t>Year 3 </a:t>
                      </a: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38D4D6"/>
                    </a:solidFill>
                  </a:tcPr>
                </a:tc>
                <a:tc>
                  <a:txBody>
                    <a:bodyPr/>
                    <a:lstStyle/>
                    <a:p>
                      <a:pPr algn="l"/>
                      <a:r>
                        <a:rPr lang="en-GB" sz="1200" dirty="0">
                          <a:solidFill>
                            <a:srgbClr val="002060"/>
                          </a:solidFill>
                          <a:latin typeface="Arial Rounded MT Bold" panose="020F0704030504030204" pitchFamily="34" charset="0"/>
                        </a:rPr>
                        <a:t>nutrients, fertiliser, nursery, potassium, stunted, chlorophyll, stomata, xylem, photosynthesis, UV light, xylem, phloem, absorb, stomata, transpiration, anther, stigma, style, filament, reproduction, pollination, pollen, nectar, seed dispersal, pollinator, germination, vulnerable, anchor, sapling, formation </a:t>
                      </a: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530569343"/>
                  </a:ext>
                </a:extLst>
              </a:tr>
              <a:tr h="730365">
                <a:tc>
                  <a:txBody>
                    <a:bodyPr/>
                    <a:lstStyle/>
                    <a:p>
                      <a:pPr algn="ctr"/>
                      <a:r>
                        <a:rPr lang="en-GB" sz="1600" dirty="0">
                          <a:solidFill>
                            <a:srgbClr val="002060"/>
                          </a:solidFill>
                          <a:latin typeface="Arial Rounded MT Bold" panose="020F0704030504030204" pitchFamily="34" charset="0"/>
                        </a:rPr>
                        <a:t>Year 4 </a:t>
                      </a: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38D4D6"/>
                    </a:solidFill>
                  </a:tcPr>
                </a:tc>
                <a:tc>
                  <a:txBody>
                    <a:bodyPr/>
                    <a:lstStyle/>
                    <a:p>
                      <a:pPr algn="l"/>
                      <a:endParaRPr lang="en-GB" sz="1200" dirty="0">
                        <a:solidFill>
                          <a:srgbClr val="002060"/>
                        </a:solidFill>
                        <a:latin typeface="Arial Rounded MT Bold" panose="020F0704030504030204" pitchFamily="34" charset="0"/>
                      </a:endParaRP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5265467"/>
                  </a:ext>
                </a:extLst>
              </a:tr>
              <a:tr h="730365">
                <a:tc>
                  <a:txBody>
                    <a:bodyPr/>
                    <a:lstStyle/>
                    <a:p>
                      <a:pPr algn="ctr"/>
                      <a:r>
                        <a:rPr lang="en-GB" sz="1600" dirty="0">
                          <a:solidFill>
                            <a:srgbClr val="002060"/>
                          </a:solidFill>
                          <a:latin typeface="Arial Rounded MT Bold" panose="020F0704030504030204" pitchFamily="34" charset="0"/>
                        </a:rPr>
                        <a:t>Year 5 </a:t>
                      </a: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38D4D6"/>
                    </a:solidFill>
                  </a:tcPr>
                </a:tc>
                <a:tc>
                  <a:txBody>
                    <a:bodyPr/>
                    <a:lstStyle/>
                    <a:p>
                      <a:pPr algn="l"/>
                      <a:endParaRPr lang="en-GB" sz="1200" dirty="0">
                        <a:solidFill>
                          <a:srgbClr val="002060"/>
                        </a:solidFill>
                        <a:latin typeface="Arial Rounded MT Bold" panose="020F0704030504030204" pitchFamily="34" charset="0"/>
                      </a:endParaRP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817395218"/>
                  </a:ext>
                </a:extLst>
              </a:tr>
              <a:tr h="730365">
                <a:tc>
                  <a:txBody>
                    <a:bodyPr/>
                    <a:lstStyle/>
                    <a:p>
                      <a:pPr algn="ctr"/>
                      <a:r>
                        <a:rPr lang="en-GB" sz="1600" dirty="0">
                          <a:solidFill>
                            <a:srgbClr val="002060"/>
                          </a:solidFill>
                          <a:latin typeface="Arial Rounded MT Bold" panose="020F0704030504030204" pitchFamily="34" charset="0"/>
                        </a:rPr>
                        <a:t>Year 6 </a:t>
                      </a: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38D4D6"/>
                    </a:solidFill>
                  </a:tcPr>
                </a:tc>
                <a:tc>
                  <a:txBody>
                    <a:bodyPr/>
                    <a:lstStyle/>
                    <a:p>
                      <a:pPr algn="l"/>
                      <a:endParaRPr lang="en-GB" sz="1200" dirty="0">
                        <a:solidFill>
                          <a:srgbClr val="002060"/>
                        </a:solidFill>
                        <a:latin typeface="Arial Rounded MT Bold" panose="020F0704030504030204" pitchFamily="34" charset="0"/>
                      </a:endParaRP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617131911"/>
                  </a:ext>
                </a:extLst>
              </a:tr>
            </a:tbl>
          </a:graphicData>
        </a:graphic>
      </p:graphicFrame>
      <p:sp>
        <p:nvSpPr>
          <p:cNvPr id="5" name="TextBox 4">
            <a:extLst>
              <a:ext uri="{FF2B5EF4-FFF2-40B4-BE49-F238E27FC236}">
                <a16:creationId xmlns:a16="http://schemas.microsoft.com/office/drawing/2014/main" id="{F943C439-88B9-2C1A-ABAD-7A38CB6AE568}"/>
              </a:ext>
            </a:extLst>
          </p:cNvPr>
          <p:cNvSpPr txBox="1"/>
          <p:nvPr/>
        </p:nvSpPr>
        <p:spPr>
          <a:xfrm>
            <a:off x="345440" y="162831"/>
            <a:ext cx="2562112" cy="584775"/>
          </a:xfrm>
          <a:prstGeom prst="rect">
            <a:avLst/>
          </a:prstGeom>
          <a:noFill/>
        </p:spPr>
        <p:txBody>
          <a:bodyPr wrap="none" rtlCol="0">
            <a:spAutoFit/>
          </a:bodyPr>
          <a:lstStyle/>
          <a:p>
            <a:r>
              <a:rPr lang="en-GB" sz="1600" dirty="0">
                <a:solidFill>
                  <a:srgbClr val="002060"/>
                </a:solidFill>
                <a:latin typeface="Arial Rounded MT Bold" panose="020F0704030504030204" pitchFamily="34" charset="0"/>
              </a:rPr>
              <a:t>Curriculum Area: Plants</a:t>
            </a:r>
          </a:p>
          <a:p>
            <a:r>
              <a:rPr lang="en-GB" sz="1600" dirty="0">
                <a:solidFill>
                  <a:srgbClr val="002060"/>
                </a:solidFill>
                <a:latin typeface="Arial Rounded MT Bold" panose="020F0704030504030204" pitchFamily="34" charset="0"/>
              </a:rPr>
              <a:t>Topic: Plants </a:t>
            </a:r>
          </a:p>
        </p:txBody>
      </p:sp>
      <p:pic>
        <p:nvPicPr>
          <p:cNvPr id="2" name="Picture 2" descr="A picture containing graphical user interface&#10;&#10;Description automatically generated">
            <a:extLst>
              <a:ext uri="{FF2B5EF4-FFF2-40B4-BE49-F238E27FC236}">
                <a16:creationId xmlns:a16="http://schemas.microsoft.com/office/drawing/2014/main" id="{EDEA791C-961C-588F-EDAC-83F0B173F5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5337" y="111086"/>
            <a:ext cx="1999706" cy="61281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magnifying glass with a black background&#10;&#10;Description automatically generated">
            <a:extLst>
              <a:ext uri="{FF2B5EF4-FFF2-40B4-BE49-F238E27FC236}">
                <a16:creationId xmlns:a16="http://schemas.microsoft.com/office/drawing/2014/main" id="{3615BD32-9AFA-6988-A418-D31763F3C3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3800" y="822718"/>
            <a:ext cx="449217" cy="449217"/>
          </a:xfrm>
          <a:prstGeom prst="rect">
            <a:avLst/>
          </a:prstGeom>
        </p:spPr>
      </p:pic>
      <p:pic>
        <p:nvPicPr>
          <p:cNvPr id="7" name="Picture 6" descr="A green plant with leaves&#10;&#10;Description automatically generated">
            <a:extLst>
              <a:ext uri="{FF2B5EF4-FFF2-40B4-BE49-F238E27FC236}">
                <a16:creationId xmlns:a16="http://schemas.microsoft.com/office/drawing/2014/main" id="{187BEBA5-2310-9E7B-3481-A415B8095A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971" y="813767"/>
            <a:ext cx="1506200" cy="2680547"/>
          </a:xfrm>
          <a:prstGeom prst="rect">
            <a:avLst/>
          </a:prstGeom>
        </p:spPr>
      </p:pic>
      <p:sp>
        <p:nvSpPr>
          <p:cNvPr id="8" name="TextBox 7">
            <a:extLst>
              <a:ext uri="{FF2B5EF4-FFF2-40B4-BE49-F238E27FC236}">
                <a16:creationId xmlns:a16="http://schemas.microsoft.com/office/drawing/2014/main" id="{CBF3230C-A124-B605-1B52-D148C6370ACA}"/>
              </a:ext>
            </a:extLst>
          </p:cNvPr>
          <p:cNvSpPr txBox="1"/>
          <p:nvPr/>
        </p:nvSpPr>
        <p:spPr>
          <a:xfrm>
            <a:off x="8715349" y="6613927"/>
            <a:ext cx="3476652" cy="261610"/>
          </a:xfrm>
          <a:prstGeom prst="rect">
            <a:avLst/>
          </a:prstGeom>
          <a:noFill/>
        </p:spPr>
        <p:txBody>
          <a:bodyPr wrap="square" rtlCol="0">
            <a:spAutoFit/>
          </a:bodyPr>
          <a:lstStyle/>
          <a:p>
            <a:pPr algn="r"/>
            <a:r>
              <a:rPr lang="en-GB" sz="1100" dirty="0"/>
              <a:t>Developing Experts Copyright 2024 All Rights Reserved</a:t>
            </a:r>
            <a:endParaRPr lang="en-US" sz="1100" dirty="0"/>
          </a:p>
        </p:txBody>
      </p:sp>
    </p:spTree>
    <p:extLst>
      <p:ext uri="{BB962C8B-B14F-4D97-AF65-F5344CB8AC3E}">
        <p14:creationId xmlns:p14="http://schemas.microsoft.com/office/powerpoint/2010/main" val="4077114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87F0C7E-0F35-B343-EFB4-8219C4BB9AB3}"/>
              </a:ext>
            </a:extLst>
          </p:cNvPr>
          <p:cNvGraphicFramePr>
            <a:graphicFrameLocks noGrp="1"/>
          </p:cNvGraphicFramePr>
          <p:nvPr>
            <p:extLst>
              <p:ext uri="{D42A27DB-BD31-4B8C-83A1-F6EECF244321}">
                <p14:modId xmlns:p14="http://schemas.microsoft.com/office/powerpoint/2010/main" val="226052936"/>
              </p:ext>
            </p:extLst>
          </p:nvPr>
        </p:nvGraphicFramePr>
        <p:xfrm>
          <a:off x="345440" y="757402"/>
          <a:ext cx="11501120" cy="5905576"/>
        </p:xfrm>
        <a:graphic>
          <a:graphicData uri="http://schemas.openxmlformats.org/drawingml/2006/table">
            <a:tbl>
              <a:tblPr firstRow="1" bandRow="1">
                <a:tableStyleId>{5940675A-B579-460E-94D1-54222C63F5DA}</a:tableStyleId>
              </a:tblPr>
              <a:tblGrid>
                <a:gridCol w="2047240">
                  <a:extLst>
                    <a:ext uri="{9D8B030D-6E8A-4147-A177-3AD203B41FA5}">
                      <a16:colId xmlns:a16="http://schemas.microsoft.com/office/drawing/2014/main" val="3100121218"/>
                    </a:ext>
                  </a:extLst>
                </a:gridCol>
                <a:gridCol w="9453880">
                  <a:extLst>
                    <a:ext uri="{9D8B030D-6E8A-4147-A177-3AD203B41FA5}">
                      <a16:colId xmlns:a16="http://schemas.microsoft.com/office/drawing/2014/main" val="2110793837"/>
                    </a:ext>
                  </a:extLst>
                </a:gridCol>
              </a:tblGrid>
              <a:tr h="515236">
                <a:tc>
                  <a:txBody>
                    <a:bodyPr/>
                    <a:lstStyle/>
                    <a:p>
                      <a:pPr algn="ctr"/>
                      <a:r>
                        <a:rPr lang="en-GB" sz="1600" dirty="0">
                          <a:solidFill>
                            <a:srgbClr val="002060"/>
                          </a:solidFill>
                          <a:latin typeface="Arial Rounded MT Bold" panose="020F0704030504030204" pitchFamily="34" charset="0"/>
                        </a:rPr>
                        <a:t>Year Group </a:t>
                      </a: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38D4D6"/>
                    </a:solidFill>
                  </a:tcPr>
                </a:tc>
                <a:tc>
                  <a:txBody>
                    <a:bodyPr/>
                    <a:lstStyle/>
                    <a:p>
                      <a:pPr algn="ctr"/>
                      <a:r>
                        <a:rPr lang="en-GB" sz="1600" dirty="0">
                          <a:solidFill>
                            <a:srgbClr val="002060"/>
                          </a:solidFill>
                          <a:latin typeface="Arial Rounded MT Bold" panose="020F0704030504030204" pitchFamily="34" charset="0"/>
                        </a:rPr>
                        <a:t>Vocabulary </a:t>
                      </a: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38D4D6"/>
                    </a:solidFill>
                  </a:tcPr>
                </a:tc>
                <a:extLst>
                  <a:ext uri="{0D108BD9-81ED-4DB2-BD59-A6C34878D82A}">
                    <a16:rowId xmlns:a16="http://schemas.microsoft.com/office/drawing/2014/main" val="1703657473"/>
                  </a:ext>
                </a:extLst>
              </a:tr>
              <a:tr h="730365">
                <a:tc>
                  <a:txBody>
                    <a:bodyPr/>
                    <a:lstStyle/>
                    <a:p>
                      <a:pPr algn="ctr"/>
                      <a:r>
                        <a:rPr lang="en-GB" sz="1600" dirty="0">
                          <a:solidFill>
                            <a:srgbClr val="002060"/>
                          </a:solidFill>
                          <a:latin typeface="Arial Rounded MT Bold" panose="020F0704030504030204" pitchFamily="34" charset="0"/>
                        </a:rPr>
                        <a:t>EYFS </a:t>
                      </a: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38D4D6"/>
                    </a:solidFill>
                  </a:tcPr>
                </a:tc>
                <a:tc>
                  <a:txBody>
                    <a:bodyPr/>
                    <a:lstStyle/>
                    <a:p>
                      <a:pPr algn="l"/>
                      <a:r>
                        <a:rPr lang="en-GB" sz="1200" dirty="0">
                          <a:solidFill>
                            <a:srgbClr val="002060"/>
                          </a:solidFill>
                          <a:latin typeface="Arial Rounded MT Bold" panose="020F0704030504030204" pitchFamily="34" charset="0"/>
                        </a:rPr>
                        <a:t>rain, ice, rainforest, cloud, river, wind, movement, air, rise, sail, snowflake, melt, snowman, cool, cold, rainbow, raindrop, yellow, arc, blue, Spring, Summer, warm, bird, Sun, Autumn, Winter, snow, bark, season, planet, Solar System, gas planet, rocky planet, Sun, firework, launch, rocket, travel, Space, pancakes, lemon, scales, sugar, fry, noodles, wheat, flour, grain, bread, vegetable, cabbage, cauliflower, celery, radish, apple, orange, pear, strawberry, fruit</a:t>
                      </a: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535439199"/>
                  </a:ext>
                </a:extLst>
              </a:tr>
              <a:tr h="730365">
                <a:tc>
                  <a:txBody>
                    <a:bodyPr/>
                    <a:lstStyle/>
                    <a:p>
                      <a:pPr algn="ctr"/>
                      <a:r>
                        <a:rPr lang="en-GB" sz="1600" dirty="0">
                          <a:solidFill>
                            <a:srgbClr val="002060"/>
                          </a:solidFill>
                          <a:latin typeface="Arial Rounded MT Bold" panose="020F0704030504030204" pitchFamily="34" charset="0"/>
                        </a:rPr>
                        <a:t>Year 1</a:t>
                      </a: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38D4D6"/>
                    </a:solidFill>
                  </a:tcPr>
                </a:tc>
                <a:tc>
                  <a:txBody>
                    <a:bodyPr/>
                    <a:lstStyle/>
                    <a:p>
                      <a:pPr algn="l"/>
                      <a:r>
                        <a:rPr lang="en-GB" sz="1200" dirty="0">
                          <a:solidFill>
                            <a:srgbClr val="002060"/>
                          </a:solidFill>
                          <a:latin typeface="Arial Rounded MT Bold" panose="020F0704030504030204" pitchFamily="34" charset="0"/>
                        </a:rPr>
                        <a:t>season, spring, summer, autumn, winter, autumn, hibernate, weather, protect, harvest, winter, weather, frost, sleet, temperature, spring, compare, changes, grow, chick, summer, warm, sun protection, temperature, heatwave, rainfall, measuring, record, results, graph </a:t>
                      </a: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228691145"/>
                  </a:ext>
                </a:extLst>
              </a:tr>
              <a:tr h="730365">
                <a:tc>
                  <a:txBody>
                    <a:bodyPr/>
                    <a:lstStyle/>
                    <a:p>
                      <a:pPr algn="ctr"/>
                      <a:r>
                        <a:rPr lang="en-GB" sz="1600" dirty="0">
                          <a:solidFill>
                            <a:srgbClr val="002060"/>
                          </a:solidFill>
                          <a:latin typeface="Arial Rounded MT Bold" panose="020F0704030504030204" pitchFamily="34" charset="0"/>
                        </a:rPr>
                        <a:t>Year 2 </a:t>
                      </a: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38D4D6"/>
                    </a:solidFill>
                  </a:tcPr>
                </a:tc>
                <a:tc>
                  <a:txBody>
                    <a:bodyPr/>
                    <a:lstStyle/>
                    <a:p>
                      <a:pPr algn="l"/>
                      <a:endParaRPr lang="en-GB" sz="1200" dirty="0">
                        <a:solidFill>
                          <a:srgbClr val="002060"/>
                        </a:solidFill>
                        <a:latin typeface="Arial Rounded MT Bold" panose="020F0704030504030204" pitchFamily="34" charset="0"/>
                      </a:endParaRP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632877278"/>
                  </a:ext>
                </a:extLst>
              </a:tr>
              <a:tr h="730365">
                <a:tc>
                  <a:txBody>
                    <a:bodyPr/>
                    <a:lstStyle/>
                    <a:p>
                      <a:pPr algn="ctr"/>
                      <a:r>
                        <a:rPr lang="en-GB" sz="1600" dirty="0">
                          <a:solidFill>
                            <a:srgbClr val="002060"/>
                          </a:solidFill>
                          <a:latin typeface="Arial Rounded MT Bold" panose="020F0704030504030204" pitchFamily="34" charset="0"/>
                        </a:rPr>
                        <a:t>Year 3 </a:t>
                      </a: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38D4D6"/>
                    </a:solidFill>
                  </a:tcPr>
                </a:tc>
                <a:tc>
                  <a:txBody>
                    <a:bodyPr/>
                    <a:lstStyle/>
                    <a:p>
                      <a:pPr algn="l"/>
                      <a:r>
                        <a:rPr lang="en-GB" sz="1200" dirty="0">
                          <a:solidFill>
                            <a:srgbClr val="002060"/>
                          </a:solidFill>
                          <a:latin typeface="Arial Rounded MT Bold" panose="020F0704030504030204" pitchFamily="34" charset="0"/>
                        </a:rPr>
                        <a:t>igneous rocks, intrusive igneous rock, extrusive igneous rock, crystals, magma, sedimentary rock, metamorphic rock, limestone, marble, sandstone, weathering, chemical weathering, physical weathering, biological weathering, acid rain, appearance, texture, submerged, erosion, receding, fossil, extinct, sediment, embedded, amber, decompose, fragments, clay soil, chalky soil, sandy soil </a:t>
                      </a: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530569343"/>
                  </a:ext>
                </a:extLst>
              </a:tr>
              <a:tr h="730365">
                <a:tc>
                  <a:txBody>
                    <a:bodyPr/>
                    <a:lstStyle/>
                    <a:p>
                      <a:pPr algn="ctr"/>
                      <a:r>
                        <a:rPr lang="en-GB" sz="1600" dirty="0">
                          <a:solidFill>
                            <a:srgbClr val="002060"/>
                          </a:solidFill>
                          <a:latin typeface="Arial Rounded MT Bold" panose="020F0704030504030204" pitchFamily="34" charset="0"/>
                        </a:rPr>
                        <a:t>Year 4 </a:t>
                      </a: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38D4D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2060"/>
                          </a:solidFill>
                          <a:latin typeface="Arial Rounded MT Bold" panose="020F0704030504030204" pitchFamily="34" charset="0"/>
                        </a:rPr>
                        <a:t>ecosystem, Northern, Hemisphere, Southern, Hemisphere, migrate, monsoon, rainforest, deforestation, drought, biodiversity, recycling, fossil fuels, pollution, greenhouse gases, emissions, climate change, chemicals, sewage, contaminate, pesticides, water treatment, plant, conserve, drought, freshwater, pure, water butt, endangered, marine sanctuaries, protect, conservation areas, recycling </a:t>
                      </a: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415265467"/>
                  </a:ext>
                </a:extLst>
              </a:tr>
              <a:tr h="730365">
                <a:tc>
                  <a:txBody>
                    <a:bodyPr/>
                    <a:lstStyle/>
                    <a:p>
                      <a:pPr algn="ctr"/>
                      <a:r>
                        <a:rPr lang="en-GB" sz="1600" dirty="0">
                          <a:solidFill>
                            <a:srgbClr val="002060"/>
                          </a:solidFill>
                          <a:latin typeface="Arial Rounded MT Bold" panose="020F0704030504030204" pitchFamily="34" charset="0"/>
                        </a:rPr>
                        <a:t>Year 5 </a:t>
                      </a: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38D4D6"/>
                    </a:solidFill>
                  </a:tcPr>
                </a:tc>
                <a:tc>
                  <a:txBody>
                    <a:bodyPr/>
                    <a:lstStyle/>
                    <a:p>
                      <a:pPr algn="l"/>
                      <a:r>
                        <a:rPr lang="en-GB" sz="1200" dirty="0">
                          <a:solidFill>
                            <a:srgbClr val="002060"/>
                          </a:solidFill>
                          <a:latin typeface="Arial Rounded MT Bold" panose="020F0704030504030204" pitchFamily="34" charset="0"/>
                        </a:rPr>
                        <a:t>terrestrial planet, gas giant planets, Solar System, spherical, orbit, astronomy, heliocentric, geocentric, dwarf planet, orbit, axis, poles, season, hemisphere, orbit, sundial, time zone, gnomon, dial, shadow, moon phase, waxing, waning, eclipse, rocky planet, gas planet, moon, orbit, solar system</a:t>
                      </a: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817395218"/>
                  </a:ext>
                </a:extLst>
              </a:tr>
              <a:tr h="730365">
                <a:tc>
                  <a:txBody>
                    <a:bodyPr/>
                    <a:lstStyle/>
                    <a:p>
                      <a:pPr algn="ctr"/>
                      <a:r>
                        <a:rPr lang="en-GB" sz="1600" dirty="0">
                          <a:solidFill>
                            <a:srgbClr val="002060"/>
                          </a:solidFill>
                          <a:latin typeface="Arial Rounded MT Bold" panose="020F0704030504030204" pitchFamily="34" charset="0"/>
                        </a:rPr>
                        <a:t>Year 6 </a:t>
                      </a: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38D4D6"/>
                    </a:solidFill>
                  </a:tcPr>
                </a:tc>
                <a:tc>
                  <a:txBody>
                    <a:bodyPr/>
                    <a:lstStyle/>
                    <a:p>
                      <a:pPr algn="l"/>
                      <a:r>
                        <a:rPr lang="en-GB" sz="1200" dirty="0">
                          <a:solidFill>
                            <a:srgbClr val="002060"/>
                          </a:solidFill>
                          <a:latin typeface="Arial Rounded MT Bold" panose="020F0704030504030204" pitchFamily="34" charset="0"/>
                        </a:rPr>
                        <a:t>weather, climate, prevent, global warming, climate change, recycle, landfill, rubbish, biodegrade, council, net zero, renewable, non-renewable, greenhouse gases, emissions, industrial revolution, fossil fuel, coal, combustion, fuel, COP, sustainability, conference, pledge, subsidy, species, sensitive, natural disaster, habitat, vulnerable </a:t>
                      </a: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617131911"/>
                  </a:ext>
                </a:extLst>
              </a:tr>
            </a:tbl>
          </a:graphicData>
        </a:graphic>
      </p:graphicFrame>
      <p:sp>
        <p:nvSpPr>
          <p:cNvPr id="5" name="TextBox 4">
            <a:extLst>
              <a:ext uri="{FF2B5EF4-FFF2-40B4-BE49-F238E27FC236}">
                <a16:creationId xmlns:a16="http://schemas.microsoft.com/office/drawing/2014/main" id="{F943C439-88B9-2C1A-ABAD-7A38CB6AE568}"/>
              </a:ext>
            </a:extLst>
          </p:cNvPr>
          <p:cNvSpPr txBox="1"/>
          <p:nvPr/>
        </p:nvSpPr>
        <p:spPr>
          <a:xfrm>
            <a:off x="345440" y="162831"/>
            <a:ext cx="8057780" cy="584775"/>
          </a:xfrm>
          <a:prstGeom prst="rect">
            <a:avLst/>
          </a:prstGeom>
          <a:noFill/>
        </p:spPr>
        <p:txBody>
          <a:bodyPr wrap="square" rtlCol="0">
            <a:spAutoFit/>
          </a:bodyPr>
          <a:lstStyle/>
          <a:p>
            <a:r>
              <a:rPr lang="en-GB" sz="1600" dirty="0">
                <a:solidFill>
                  <a:srgbClr val="002060"/>
                </a:solidFill>
                <a:latin typeface="Arial Rounded MT Bold" panose="020F0704030504030204" pitchFamily="34" charset="0"/>
              </a:rPr>
              <a:t>Curriculum Area: Space and Earth  </a:t>
            </a:r>
          </a:p>
          <a:p>
            <a:r>
              <a:rPr lang="en-GB" sz="1600" dirty="0">
                <a:solidFill>
                  <a:srgbClr val="002060"/>
                </a:solidFill>
                <a:latin typeface="Arial Rounded MT Bold" panose="020F0704030504030204" pitchFamily="34" charset="0"/>
              </a:rPr>
              <a:t>Topic: Space, Rocks, Seasonal Changes, Conservation, Environment   </a:t>
            </a:r>
          </a:p>
        </p:txBody>
      </p:sp>
      <p:pic>
        <p:nvPicPr>
          <p:cNvPr id="3" name="Picture 2" descr="A picture containing graphical user interface&#10;&#10;Description automatically generated">
            <a:extLst>
              <a:ext uri="{FF2B5EF4-FFF2-40B4-BE49-F238E27FC236}">
                <a16:creationId xmlns:a16="http://schemas.microsoft.com/office/drawing/2014/main" id="{E73F4253-5591-36A3-A159-B992A277F2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5337" y="111086"/>
            <a:ext cx="1999706" cy="61281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colorful circles with black background&#10;&#10;Description automatically generated">
            <a:extLst>
              <a:ext uri="{FF2B5EF4-FFF2-40B4-BE49-F238E27FC236}">
                <a16:creationId xmlns:a16="http://schemas.microsoft.com/office/drawing/2014/main" id="{49040B28-1AE8-94C6-7157-BEF519FE4D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43154" y="770223"/>
            <a:ext cx="470747" cy="470747"/>
          </a:xfrm>
          <a:prstGeom prst="rect">
            <a:avLst/>
          </a:prstGeom>
        </p:spPr>
      </p:pic>
      <p:sp>
        <p:nvSpPr>
          <p:cNvPr id="8" name="TextBox 7">
            <a:extLst>
              <a:ext uri="{FF2B5EF4-FFF2-40B4-BE49-F238E27FC236}">
                <a16:creationId xmlns:a16="http://schemas.microsoft.com/office/drawing/2014/main" id="{913B71E7-8B0C-892E-869D-E27F461485EF}"/>
              </a:ext>
            </a:extLst>
          </p:cNvPr>
          <p:cNvSpPr txBox="1"/>
          <p:nvPr/>
        </p:nvSpPr>
        <p:spPr>
          <a:xfrm>
            <a:off x="8748007" y="6635699"/>
            <a:ext cx="3476652" cy="261610"/>
          </a:xfrm>
          <a:prstGeom prst="rect">
            <a:avLst/>
          </a:prstGeom>
          <a:noFill/>
        </p:spPr>
        <p:txBody>
          <a:bodyPr wrap="square" rtlCol="0">
            <a:spAutoFit/>
          </a:bodyPr>
          <a:lstStyle/>
          <a:p>
            <a:pPr algn="r"/>
            <a:r>
              <a:rPr lang="en-GB" sz="1100" dirty="0"/>
              <a:t>Developing Experts Copyright 2024 All Rights Reserved</a:t>
            </a:r>
            <a:endParaRPr lang="en-US" sz="1100" dirty="0"/>
          </a:p>
        </p:txBody>
      </p:sp>
    </p:spTree>
    <p:extLst>
      <p:ext uri="{BB962C8B-B14F-4D97-AF65-F5344CB8AC3E}">
        <p14:creationId xmlns:p14="http://schemas.microsoft.com/office/powerpoint/2010/main" val="3615424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87F0C7E-0F35-B343-EFB4-8219C4BB9AB3}"/>
              </a:ext>
            </a:extLst>
          </p:cNvPr>
          <p:cNvGraphicFramePr>
            <a:graphicFrameLocks noGrp="1"/>
          </p:cNvGraphicFramePr>
          <p:nvPr>
            <p:extLst>
              <p:ext uri="{D42A27DB-BD31-4B8C-83A1-F6EECF244321}">
                <p14:modId xmlns:p14="http://schemas.microsoft.com/office/powerpoint/2010/main" val="134931193"/>
              </p:ext>
            </p:extLst>
          </p:nvPr>
        </p:nvGraphicFramePr>
        <p:xfrm>
          <a:off x="345440" y="800947"/>
          <a:ext cx="11501120" cy="5846337"/>
        </p:xfrm>
        <a:graphic>
          <a:graphicData uri="http://schemas.openxmlformats.org/drawingml/2006/table">
            <a:tbl>
              <a:tblPr firstRow="1" bandRow="1">
                <a:tableStyleId>{5940675A-B579-460E-94D1-54222C63F5DA}</a:tableStyleId>
              </a:tblPr>
              <a:tblGrid>
                <a:gridCol w="2047240">
                  <a:extLst>
                    <a:ext uri="{9D8B030D-6E8A-4147-A177-3AD203B41FA5}">
                      <a16:colId xmlns:a16="http://schemas.microsoft.com/office/drawing/2014/main" val="3100121218"/>
                    </a:ext>
                  </a:extLst>
                </a:gridCol>
                <a:gridCol w="9453880">
                  <a:extLst>
                    <a:ext uri="{9D8B030D-6E8A-4147-A177-3AD203B41FA5}">
                      <a16:colId xmlns:a16="http://schemas.microsoft.com/office/drawing/2014/main" val="2110793837"/>
                    </a:ext>
                  </a:extLst>
                </a:gridCol>
              </a:tblGrid>
              <a:tr h="451501">
                <a:tc>
                  <a:txBody>
                    <a:bodyPr/>
                    <a:lstStyle/>
                    <a:p>
                      <a:pPr algn="ctr"/>
                      <a:r>
                        <a:rPr lang="en-GB" sz="1600" dirty="0">
                          <a:solidFill>
                            <a:srgbClr val="002060"/>
                          </a:solidFill>
                          <a:latin typeface="Arial Rounded MT Bold" panose="020F0704030504030204" pitchFamily="34" charset="0"/>
                        </a:rPr>
                        <a:t>Year Group </a:t>
                      </a: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38D4D6"/>
                    </a:solidFill>
                  </a:tcPr>
                </a:tc>
                <a:tc>
                  <a:txBody>
                    <a:bodyPr/>
                    <a:lstStyle/>
                    <a:p>
                      <a:pPr algn="ctr"/>
                      <a:r>
                        <a:rPr lang="en-GB" sz="1600" dirty="0">
                          <a:solidFill>
                            <a:srgbClr val="002060"/>
                          </a:solidFill>
                          <a:latin typeface="Arial Rounded MT Bold" panose="020F0704030504030204" pitchFamily="34" charset="0"/>
                        </a:rPr>
                        <a:t>Vocabulary </a:t>
                      </a: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38D4D6"/>
                    </a:solidFill>
                  </a:tcPr>
                </a:tc>
                <a:extLst>
                  <a:ext uri="{0D108BD9-81ED-4DB2-BD59-A6C34878D82A}">
                    <a16:rowId xmlns:a16="http://schemas.microsoft.com/office/drawing/2014/main" val="1703657473"/>
                  </a:ext>
                </a:extLst>
              </a:tr>
              <a:tr h="640018">
                <a:tc>
                  <a:txBody>
                    <a:bodyPr/>
                    <a:lstStyle/>
                    <a:p>
                      <a:pPr algn="ctr"/>
                      <a:r>
                        <a:rPr lang="en-GB" sz="1600" dirty="0">
                          <a:solidFill>
                            <a:srgbClr val="002060"/>
                          </a:solidFill>
                          <a:latin typeface="Arial Rounded MT Bold" panose="020F0704030504030204" pitchFamily="34" charset="0"/>
                        </a:rPr>
                        <a:t>EYFS </a:t>
                      </a: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38D4D6"/>
                    </a:solidFill>
                  </a:tcPr>
                </a:tc>
                <a:tc>
                  <a:txBody>
                    <a:bodyPr/>
                    <a:lstStyle/>
                    <a:p>
                      <a:pPr algn="l"/>
                      <a:r>
                        <a:rPr lang="en-GB" sz="1200" dirty="0">
                          <a:solidFill>
                            <a:srgbClr val="002060"/>
                          </a:solidFill>
                          <a:latin typeface="Arial Rounded MT Bold" panose="020F0704030504030204" pitchFamily="34" charset="0"/>
                        </a:rPr>
                        <a:t>non-living, car, toy, bike, scooter, change, solid, liquid, pan, metal, melt, freeze, cold, set, mould, sheep, fleece, shear, wool, ball, bucket, sand, sandcastle, sculpture, shovel, house, flat, semi-detached, terraced, radiator</a:t>
                      </a: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535439199"/>
                  </a:ext>
                </a:extLst>
              </a:tr>
              <a:tr h="951310">
                <a:tc>
                  <a:txBody>
                    <a:bodyPr/>
                    <a:lstStyle/>
                    <a:p>
                      <a:pPr algn="ctr"/>
                      <a:r>
                        <a:rPr lang="en-GB" sz="1600" dirty="0">
                          <a:solidFill>
                            <a:srgbClr val="002060"/>
                          </a:solidFill>
                          <a:latin typeface="Arial Rounded MT Bold" panose="020F0704030504030204" pitchFamily="34" charset="0"/>
                        </a:rPr>
                        <a:t>Year 1</a:t>
                      </a: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38D4D6"/>
                    </a:solidFill>
                  </a:tcPr>
                </a:tc>
                <a:tc>
                  <a:txBody>
                    <a:bodyPr/>
                    <a:lstStyle/>
                    <a:p>
                      <a:pPr algn="l"/>
                      <a:r>
                        <a:rPr lang="en-GB" sz="1200" dirty="0">
                          <a:solidFill>
                            <a:srgbClr val="002060"/>
                          </a:solidFill>
                          <a:latin typeface="Arial Rounded MT Bold" panose="020F0704030504030204" pitchFamily="34" charset="0"/>
                        </a:rPr>
                        <a:t>material, fabric, wood, plastic, metal, object, glass, property, brick, elastic, property, opaque, transparent, dull, stiff, natural, man made, factory, rubber, polyester, predict, float, sink, submerge, buoyant, absorbent, sponge, waterproof, umbrella, soak, solid, strong, brick, clay, wind, waterproof, absorbent, non-absorbent, roof, slate, transparent, opaque, suitable, window pane, window frame, fabric, furniture, cotton, mattress, soft, wool, weather, jumper, suitable, waterproof, evaluate, material, properties, tile, garden </a:t>
                      </a: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228691145"/>
                  </a:ext>
                </a:extLst>
              </a:tr>
              <a:tr h="640018">
                <a:tc>
                  <a:txBody>
                    <a:bodyPr/>
                    <a:lstStyle/>
                    <a:p>
                      <a:pPr algn="ctr"/>
                      <a:r>
                        <a:rPr lang="en-GB" sz="1600" dirty="0">
                          <a:solidFill>
                            <a:srgbClr val="002060"/>
                          </a:solidFill>
                          <a:latin typeface="Arial Rounded MT Bold" panose="020F0704030504030204" pitchFamily="34" charset="0"/>
                        </a:rPr>
                        <a:t>Year 2 </a:t>
                      </a: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38D4D6"/>
                    </a:solidFill>
                  </a:tcPr>
                </a:tc>
                <a:tc>
                  <a:txBody>
                    <a:bodyPr/>
                    <a:lstStyle/>
                    <a:p>
                      <a:pPr algn="l"/>
                      <a:r>
                        <a:rPr lang="en-GB" sz="1200" dirty="0">
                          <a:solidFill>
                            <a:srgbClr val="002060"/>
                          </a:solidFill>
                          <a:latin typeface="Arial Rounded MT Bold" panose="020F0704030504030204" pitchFamily="34" charset="0"/>
                        </a:rPr>
                        <a:t>material, property, suitable, object, brick, bridge, triangle, obstacle, structure, construction, stretchy, elastic, floppy, hinder, limit, bend, twist, squash, stretch, force, mackintosh, protective, fluorescent, safety, waterproof, John McAdam, merchant, bound, highway, road </a:t>
                      </a: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632877278"/>
                  </a:ext>
                </a:extLst>
              </a:tr>
              <a:tr h="640018">
                <a:tc>
                  <a:txBody>
                    <a:bodyPr/>
                    <a:lstStyle/>
                    <a:p>
                      <a:pPr algn="ctr"/>
                      <a:r>
                        <a:rPr lang="en-GB" sz="1600" dirty="0">
                          <a:solidFill>
                            <a:srgbClr val="002060"/>
                          </a:solidFill>
                          <a:latin typeface="Arial Rounded MT Bold" panose="020F0704030504030204" pitchFamily="34" charset="0"/>
                        </a:rPr>
                        <a:t>Year 3 </a:t>
                      </a: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38D4D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2060"/>
                          </a:solidFill>
                          <a:latin typeface="Arial Rounded MT Bold" panose="020F0704030504030204" pitchFamily="34" charset="0"/>
                        </a:rPr>
                        <a:t>solar, renewable energy, scientific, investigation, prediction, plausible, record, results, data, table, graph, acid, alkali, PH, method, practical, conclusion, evidence, explanation, compare, enquiry, baking, measurements, fair test, control experiment, variable, conclusive, scientific knowledge, equipment, diagram, collated </a:t>
                      </a: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530569343"/>
                  </a:ext>
                </a:extLst>
              </a:tr>
              <a:tr h="640018">
                <a:tc>
                  <a:txBody>
                    <a:bodyPr/>
                    <a:lstStyle/>
                    <a:p>
                      <a:pPr algn="ctr"/>
                      <a:r>
                        <a:rPr lang="en-GB" sz="1600" dirty="0">
                          <a:solidFill>
                            <a:srgbClr val="002060"/>
                          </a:solidFill>
                          <a:latin typeface="Arial Rounded MT Bold" panose="020F0704030504030204" pitchFamily="34" charset="0"/>
                        </a:rPr>
                        <a:t>Year 4 </a:t>
                      </a: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38D4D6"/>
                    </a:solidFill>
                  </a:tcPr>
                </a:tc>
                <a:tc>
                  <a:txBody>
                    <a:bodyPr/>
                    <a:lstStyle/>
                    <a:p>
                      <a:pPr algn="l"/>
                      <a:r>
                        <a:rPr lang="en-GB" sz="1200" dirty="0">
                          <a:solidFill>
                            <a:srgbClr val="002060"/>
                          </a:solidFill>
                          <a:latin typeface="Arial Rounded MT Bold" panose="020F0704030504030204" pitchFamily="34" charset="0"/>
                        </a:rPr>
                        <a:t>matter, solid, liquid, gas, volume, particle, bond, arranged, cooled, heated, particle, melting, melting point, </a:t>
                      </a:r>
                      <a:r>
                        <a:rPr lang="en-GB" sz="1200" dirty="0" err="1">
                          <a:solidFill>
                            <a:srgbClr val="002060"/>
                          </a:solidFill>
                          <a:latin typeface="Arial Rounded MT Bold" panose="020F0704030504030204" pitchFamily="34" charset="0"/>
                        </a:rPr>
                        <a:t>temperatre</a:t>
                      </a:r>
                      <a:r>
                        <a:rPr lang="en-GB" sz="1200" dirty="0">
                          <a:solidFill>
                            <a:srgbClr val="002060"/>
                          </a:solidFill>
                          <a:latin typeface="Arial Rounded MT Bold" panose="020F0704030504030204" pitchFamily="34" charset="0"/>
                        </a:rPr>
                        <a:t>, thermometer, freezing, reverse, boiling, sublimation, deposition, evaporation, condensation, absorb, water vapour, process, water cycle, precipitation, surface runoff, transpiration, groundwater </a:t>
                      </a: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415265467"/>
                  </a:ext>
                </a:extLst>
              </a:tr>
              <a:tr h="1124276">
                <a:tc>
                  <a:txBody>
                    <a:bodyPr/>
                    <a:lstStyle/>
                    <a:p>
                      <a:pPr algn="ctr"/>
                      <a:r>
                        <a:rPr lang="en-GB" sz="1600" dirty="0">
                          <a:solidFill>
                            <a:srgbClr val="002060"/>
                          </a:solidFill>
                          <a:latin typeface="Arial Rounded MT Bold" panose="020F0704030504030204" pitchFamily="34" charset="0"/>
                        </a:rPr>
                        <a:t>Year 5 </a:t>
                      </a: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38D4D6"/>
                    </a:solidFill>
                  </a:tcPr>
                </a:tc>
                <a:tc>
                  <a:txBody>
                    <a:bodyPr/>
                    <a:lstStyle/>
                    <a:p>
                      <a:pPr algn="l"/>
                      <a:r>
                        <a:rPr lang="en-GB" sz="1200" dirty="0">
                          <a:solidFill>
                            <a:srgbClr val="002060"/>
                          </a:solidFill>
                          <a:latin typeface="Arial Rounded MT Bold" panose="020F0704030504030204" pitchFamily="34" charset="0"/>
                        </a:rPr>
                        <a:t>Conductive, magnetic, durable, transparent, versatile, thermal, conduction, molecules, degrees Celsius (℃), insulator, hardness, force, iron, steel, stone, dissolve, solute, insoluble, soluble, solvent, solute, solvent, solution, substance, saturation, pure substance, mixture, filtering, sieving, evaporation, pure substance, solute, solvent, solution, evaporate, reversible, mixture, physical change, melting, evaporate, irreversible, chemical change, compare, effervescence, product, fair test, variable, control carriable, corrosion, rusting, combustion, fuel, oxygen, extinguish, smother, reaction, predict, acid, bicarbonate of soda, carbon dioxide</a:t>
                      </a: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817395218"/>
                  </a:ext>
                </a:extLst>
              </a:tr>
              <a:tr h="640018">
                <a:tc>
                  <a:txBody>
                    <a:bodyPr/>
                    <a:lstStyle/>
                    <a:p>
                      <a:pPr algn="ctr"/>
                      <a:r>
                        <a:rPr lang="en-GB" sz="1600" dirty="0">
                          <a:solidFill>
                            <a:srgbClr val="002060"/>
                          </a:solidFill>
                          <a:latin typeface="Arial Rounded MT Bold" panose="020F0704030504030204" pitchFamily="34" charset="0"/>
                        </a:rPr>
                        <a:t>Year 6 </a:t>
                      </a: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38D4D6"/>
                    </a:solidFill>
                  </a:tcPr>
                </a:tc>
                <a:tc>
                  <a:txBody>
                    <a:bodyPr/>
                    <a:lstStyle/>
                    <a:p>
                      <a:pPr algn="l"/>
                      <a:endParaRPr lang="en-GB" sz="1200" dirty="0">
                        <a:solidFill>
                          <a:srgbClr val="002060"/>
                        </a:solidFill>
                        <a:latin typeface="Arial Rounded MT Bold" panose="020F0704030504030204" pitchFamily="34" charset="0"/>
                      </a:endParaRP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617131911"/>
                  </a:ext>
                </a:extLst>
              </a:tr>
            </a:tbl>
          </a:graphicData>
        </a:graphic>
      </p:graphicFrame>
      <p:sp>
        <p:nvSpPr>
          <p:cNvPr id="5" name="TextBox 4">
            <a:extLst>
              <a:ext uri="{FF2B5EF4-FFF2-40B4-BE49-F238E27FC236}">
                <a16:creationId xmlns:a16="http://schemas.microsoft.com/office/drawing/2014/main" id="{F943C439-88B9-2C1A-ABAD-7A38CB6AE568}"/>
              </a:ext>
            </a:extLst>
          </p:cNvPr>
          <p:cNvSpPr txBox="1"/>
          <p:nvPr/>
        </p:nvSpPr>
        <p:spPr>
          <a:xfrm>
            <a:off x="345439" y="162831"/>
            <a:ext cx="7224403" cy="584775"/>
          </a:xfrm>
          <a:prstGeom prst="rect">
            <a:avLst/>
          </a:prstGeom>
          <a:noFill/>
        </p:spPr>
        <p:txBody>
          <a:bodyPr wrap="square" rtlCol="0">
            <a:spAutoFit/>
          </a:bodyPr>
          <a:lstStyle/>
          <a:p>
            <a:r>
              <a:rPr lang="en-GB" sz="1600" dirty="0">
                <a:solidFill>
                  <a:srgbClr val="002060"/>
                </a:solidFill>
                <a:latin typeface="Arial Rounded MT Bold" panose="020F0704030504030204" pitchFamily="34" charset="0"/>
              </a:rPr>
              <a:t>Curriculum Area: Materials and Chemicals   </a:t>
            </a:r>
          </a:p>
          <a:p>
            <a:r>
              <a:rPr lang="en-GB" sz="1600" dirty="0">
                <a:solidFill>
                  <a:srgbClr val="002060"/>
                </a:solidFill>
                <a:latin typeface="Arial Rounded MT Bold" panose="020F0704030504030204" pitchFamily="34" charset="0"/>
              </a:rPr>
              <a:t>Topic: Materials, States of Matter, Chemicals, Science Enquiry   </a:t>
            </a:r>
          </a:p>
        </p:txBody>
      </p:sp>
      <p:pic>
        <p:nvPicPr>
          <p:cNvPr id="2" name="Picture 2" descr="A picture containing graphical user interface&#10;&#10;Description automatically generated">
            <a:extLst>
              <a:ext uri="{FF2B5EF4-FFF2-40B4-BE49-F238E27FC236}">
                <a16:creationId xmlns:a16="http://schemas.microsoft.com/office/drawing/2014/main" id="{DECEF728-DBD5-5D12-DFB0-540489A668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5337" y="111086"/>
            <a:ext cx="1999706" cy="61281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group of test tubes with different colored liquids in a rack&#10;&#10;Description automatically generated">
            <a:extLst>
              <a:ext uri="{FF2B5EF4-FFF2-40B4-BE49-F238E27FC236}">
                <a16:creationId xmlns:a16="http://schemas.microsoft.com/office/drawing/2014/main" id="{3147A155-82BF-94EF-BC18-1EED0B114C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19356" y="835540"/>
            <a:ext cx="405432" cy="405432"/>
          </a:xfrm>
          <a:prstGeom prst="rect">
            <a:avLst/>
          </a:prstGeom>
        </p:spPr>
      </p:pic>
      <p:sp>
        <p:nvSpPr>
          <p:cNvPr id="8" name="TextBox 7">
            <a:extLst>
              <a:ext uri="{FF2B5EF4-FFF2-40B4-BE49-F238E27FC236}">
                <a16:creationId xmlns:a16="http://schemas.microsoft.com/office/drawing/2014/main" id="{B2FC4CE3-942D-065F-8BE2-51382395DA39}"/>
              </a:ext>
            </a:extLst>
          </p:cNvPr>
          <p:cNvSpPr txBox="1"/>
          <p:nvPr/>
        </p:nvSpPr>
        <p:spPr>
          <a:xfrm>
            <a:off x="8715349" y="6613927"/>
            <a:ext cx="3476652" cy="261610"/>
          </a:xfrm>
          <a:prstGeom prst="rect">
            <a:avLst/>
          </a:prstGeom>
          <a:noFill/>
        </p:spPr>
        <p:txBody>
          <a:bodyPr wrap="square" rtlCol="0">
            <a:spAutoFit/>
          </a:bodyPr>
          <a:lstStyle/>
          <a:p>
            <a:pPr algn="r"/>
            <a:r>
              <a:rPr lang="en-GB" sz="1100" dirty="0"/>
              <a:t>Developing Experts Copyright 2024 All Rights Reserved</a:t>
            </a:r>
            <a:endParaRPr lang="en-US" sz="1100" dirty="0"/>
          </a:p>
        </p:txBody>
      </p:sp>
    </p:spTree>
    <p:extLst>
      <p:ext uri="{BB962C8B-B14F-4D97-AF65-F5344CB8AC3E}">
        <p14:creationId xmlns:p14="http://schemas.microsoft.com/office/powerpoint/2010/main" val="2350149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87F0C7E-0F35-B343-EFB4-8219C4BB9AB3}"/>
              </a:ext>
            </a:extLst>
          </p:cNvPr>
          <p:cNvGraphicFramePr>
            <a:graphicFrameLocks noGrp="1"/>
          </p:cNvGraphicFramePr>
          <p:nvPr>
            <p:extLst>
              <p:ext uri="{D42A27DB-BD31-4B8C-83A1-F6EECF244321}">
                <p14:modId xmlns:p14="http://schemas.microsoft.com/office/powerpoint/2010/main" val="1451363899"/>
              </p:ext>
            </p:extLst>
          </p:nvPr>
        </p:nvGraphicFramePr>
        <p:xfrm>
          <a:off x="345440" y="800947"/>
          <a:ext cx="11501120" cy="5842210"/>
        </p:xfrm>
        <a:graphic>
          <a:graphicData uri="http://schemas.openxmlformats.org/drawingml/2006/table">
            <a:tbl>
              <a:tblPr firstRow="1" bandRow="1">
                <a:tableStyleId>{5940675A-B579-460E-94D1-54222C63F5DA}</a:tableStyleId>
              </a:tblPr>
              <a:tblGrid>
                <a:gridCol w="2047240">
                  <a:extLst>
                    <a:ext uri="{9D8B030D-6E8A-4147-A177-3AD203B41FA5}">
                      <a16:colId xmlns:a16="http://schemas.microsoft.com/office/drawing/2014/main" val="3100121218"/>
                    </a:ext>
                  </a:extLst>
                </a:gridCol>
                <a:gridCol w="9453880">
                  <a:extLst>
                    <a:ext uri="{9D8B030D-6E8A-4147-A177-3AD203B41FA5}">
                      <a16:colId xmlns:a16="http://schemas.microsoft.com/office/drawing/2014/main" val="2110793837"/>
                    </a:ext>
                  </a:extLst>
                </a:gridCol>
              </a:tblGrid>
              <a:tr h="450727">
                <a:tc>
                  <a:txBody>
                    <a:bodyPr/>
                    <a:lstStyle/>
                    <a:p>
                      <a:pPr algn="ctr"/>
                      <a:r>
                        <a:rPr lang="en-GB" sz="1600" dirty="0">
                          <a:solidFill>
                            <a:srgbClr val="002060"/>
                          </a:solidFill>
                          <a:latin typeface="Arial Rounded MT Bold" panose="020F0704030504030204" pitchFamily="34" charset="0"/>
                        </a:rPr>
                        <a:t>Year Group </a:t>
                      </a: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38D4D6"/>
                    </a:solidFill>
                  </a:tcPr>
                </a:tc>
                <a:tc>
                  <a:txBody>
                    <a:bodyPr/>
                    <a:lstStyle/>
                    <a:p>
                      <a:pPr algn="ctr"/>
                      <a:r>
                        <a:rPr lang="en-GB" sz="1600" dirty="0">
                          <a:solidFill>
                            <a:srgbClr val="002060"/>
                          </a:solidFill>
                          <a:latin typeface="Arial Rounded MT Bold" panose="020F0704030504030204" pitchFamily="34" charset="0"/>
                        </a:rPr>
                        <a:t>Vocabulary </a:t>
                      </a: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38D4D6"/>
                    </a:solidFill>
                  </a:tcPr>
                </a:tc>
                <a:extLst>
                  <a:ext uri="{0D108BD9-81ED-4DB2-BD59-A6C34878D82A}">
                    <a16:rowId xmlns:a16="http://schemas.microsoft.com/office/drawing/2014/main" val="1703657473"/>
                  </a:ext>
                </a:extLst>
              </a:tr>
              <a:tr h="638921">
                <a:tc>
                  <a:txBody>
                    <a:bodyPr/>
                    <a:lstStyle/>
                    <a:p>
                      <a:pPr algn="ctr"/>
                      <a:r>
                        <a:rPr lang="en-GB" sz="1600" dirty="0">
                          <a:solidFill>
                            <a:srgbClr val="002060"/>
                          </a:solidFill>
                          <a:latin typeface="Arial Rounded MT Bold" panose="020F0704030504030204" pitchFamily="34" charset="0"/>
                        </a:rPr>
                        <a:t>EYFS </a:t>
                      </a: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38D4D6"/>
                    </a:solidFill>
                  </a:tcPr>
                </a:tc>
                <a:tc>
                  <a:txBody>
                    <a:bodyPr/>
                    <a:lstStyle/>
                    <a:p>
                      <a:pPr algn="l"/>
                      <a:endParaRPr lang="en-GB" sz="1200" dirty="0">
                        <a:solidFill>
                          <a:srgbClr val="002060"/>
                        </a:solidFill>
                        <a:latin typeface="Arial Rounded MT Bold" panose="020F0704030504030204" pitchFamily="34" charset="0"/>
                      </a:endParaRP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535439199"/>
                  </a:ext>
                </a:extLst>
              </a:tr>
              <a:tr h="638921">
                <a:tc>
                  <a:txBody>
                    <a:bodyPr/>
                    <a:lstStyle/>
                    <a:p>
                      <a:pPr algn="ctr"/>
                      <a:r>
                        <a:rPr lang="en-GB" sz="1600" dirty="0">
                          <a:solidFill>
                            <a:srgbClr val="002060"/>
                          </a:solidFill>
                          <a:latin typeface="Arial Rounded MT Bold" panose="020F0704030504030204" pitchFamily="34" charset="0"/>
                        </a:rPr>
                        <a:t>Year 1</a:t>
                      </a: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38D4D6"/>
                    </a:solidFill>
                  </a:tcPr>
                </a:tc>
                <a:tc>
                  <a:txBody>
                    <a:bodyPr/>
                    <a:lstStyle/>
                    <a:p>
                      <a:pPr algn="l"/>
                      <a:endParaRPr lang="en-GB" sz="1200" dirty="0">
                        <a:solidFill>
                          <a:srgbClr val="002060"/>
                        </a:solidFill>
                        <a:latin typeface="Arial Rounded MT Bold" panose="020F0704030504030204" pitchFamily="34" charset="0"/>
                      </a:endParaRP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228691145"/>
                  </a:ext>
                </a:extLst>
              </a:tr>
              <a:tr h="879906">
                <a:tc>
                  <a:txBody>
                    <a:bodyPr/>
                    <a:lstStyle/>
                    <a:p>
                      <a:pPr algn="ctr"/>
                      <a:r>
                        <a:rPr lang="en-GB" sz="1600" dirty="0">
                          <a:solidFill>
                            <a:srgbClr val="002060"/>
                          </a:solidFill>
                          <a:latin typeface="Arial Rounded MT Bold" panose="020F0704030504030204" pitchFamily="34" charset="0"/>
                        </a:rPr>
                        <a:t>Year 2 </a:t>
                      </a: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38D4D6"/>
                    </a:solidFill>
                  </a:tcPr>
                </a:tc>
                <a:tc>
                  <a:txBody>
                    <a:bodyPr/>
                    <a:lstStyle/>
                    <a:p>
                      <a:pPr algn="l"/>
                      <a:r>
                        <a:rPr lang="en-GB" sz="1200" dirty="0">
                          <a:solidFill>
                            <a:srgbClr val="002060"/>
                          </a:solidFill>
                          <a:latin typeface="Arial Rounded MT Bold" panose="020F0704030504030204" pitchFamily="34" charset="0"/>
                        </a:rPr>
                        <a:t>senses, nutrition, reproduce, excrete, respire, habitat, microhabitat, fungi, survive, shelter, antennae, suitable, condition, colony, insect, producer, consumer, herbivore, carnivore, omnivore, food chain, life cycle, nutrients, rot, caterpillar, automated, frozen food, forklift truck, refrigerated lorry, canned, habitat, microhabitat, organism, environment, mate, rainforest, moisture, extinct, climate, endangered, biodiversity, deforestation, poaching, pollution, rainforest, plankton, ocean, ecosystem, coral reef, trench, Antarctic, Arctic, caribou, narwhal, tundra, earthworm, desert, lizard, cactus, pond </a:t>
                      </a: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632877278"/>
                  </a:ext>
                </a:extLst>
              </a:tr>
              <a:tr h="638921">
                <a:tc>
                  <a:txBody>
                    <a:bodyPr/>
                    <a:lstStyle/>
                    <a:p>
                      <a:pPr algn="ctr"/>
                      <a:r>
                        <a:rPr lang="en-GB" sz="1600" dirty="0">
                          <a:solidFill>
                            <a:srgbClr val="002060"/>
                          </a:solidFill>
                          <a:latin typeface="Arial Rounded MT Bold" panose="020F0704030504030204" pitchFamily="34" charset="0"/>
                        </a:rPr>
                        <a:t>Year 3 </a:t>
                      </a: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38D4D6"/>
                    </a:solidFill>
                  </a:tcPr>
                </a:tc>
                <a:tc>
                  <a:txBody>
                    <a:bodyPr/>
                    <a:lstStyle/>
                    <a:p>
                      <a:pPr algn="l"/>
                      <a:endParaRPr lang="en-GB" sz="1200" dirty="0">
                        <a:solidFill>
                          <a:srgbClr val="002060"/>
                        </a:solidFill>
                        <a:latin typeface="Arial Rounded MT Bold" panose="020F0704030504030204" pitchFamily="34" charset="0"/>
                      </a:endParaRP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530569343"/>
                  </a:ext>
                </a:extLst>
              </a:tr>
              <a:tr h="638921">
                <a:tc>
                  <a:txBody>
                    <a:bodyPr/>
                    <a:lstStyle/>
                    <a:p>
                      <a:pPr algn="ctr"/>
                      <a:r>
                        <a:rPr lang="en-GB" sz="1600" dirty="0">
                          <a:solidFill>
                            <a:srgbClr val="002060"/>
                          </a:solidFill>
                          <a:latin typeface="Arial Rounded MT Bold" panose="020F0704030504030204" pitchFamily="34" charset="0"/>
                        </a:rPr>
                        <a:t>Year 4 </a:t>
                      </a: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38D4D6"/>
                    </a:solidFill>
                  </a:tcPr>
                </a:tc>
                <a:tc>
                  <a:txBody>
                    <a:bodyPr/>
                    <a:lstStyle/>
                    <a:p>
                      <a:pPr algn="l"/>
                      <a:r>
                        <a:rPr lang="en-GB" sz="1200" dirty="0">
                          <a:solidFill>
                            <a:srgbClr val="002060"/>
                          </a:solidFill>
                          <a:latin typeface="Arial Rounded MT Bold" panose="020F0704030504030204" pitchFamily="34" charset="0"/>
                        </a:rPr>
                        <a:t>habitat, microhabitat, conditions, adapted, camouflage, coastal, grassland, environment, climate, exposure, classify, characteristics, vertebrate, species, sub-groups, identify, criteria, classification keys, organism, adapted, region, features, colouring, blubber, ecosystem, oxygenised, flowering plant, non-flowering, plant, pond dipping </a:t>
                      </a: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415265467"/>
                  </a:ext>
                </a:extLst>
              </a:tr>
              <a:tr h="638921">
                <a:tc>
                  <a:txBody>
                    <a:bodyPr/>
                    <a:lstStyle/>
                    <a:p>
                      <a:pPr algn="ctr"/>
                      <a:r>
                        <a:rPr lang="en-GB" sz="1600" dirty="0">
                          <a:solidFill>
                            <a:srgbClr val="002060"/>
                          </a:solidFill>
                          <a:latin typeface="Arial Rounded MT Bold" panose="020F0704030504030204" pitchFamily="34" charset="0"/>
                        </a:rPr>
                        <a:t>Year 5 </a:t>
                      </a: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38D4D6"/>
                    </a:solidFill>
                  </a:tcPr>
                </a:tc>
                <a:tc>
                  <a:txBody>
                    <a:bodyPr/>
                    <a:lstStyle/>
                    <a:p>
                      <a:pPr algn="l"/>
                      <a:r>
                        <a:rPr lang="en-GB" sz="1200" dirty="0">
                          <a:solidFill>
                            <a:srgbClr val="002060"/>
                          </a:solidFill>
                          <a:latin typeface="Arial Rounded MT Bold" panose="020F0704030504030204" pitchFamily="34" charset="0"/>
                        </a:rPr>
                        <a:t>reproduction, asexual, fertilisation, tuber, genes, pouch, mammary glands, placental mammal, monotreme mammal, marsupial, metamorphosis, caterpillar, amphibian, larva, pupa, egg, fledgling, egg tooth, hatch, embryo, documentary, naturalist, primatologist, endangered, natural sciences, living organism, reproduction, life cycle, vertebrate, warm-blooded</a:t>
                      </a: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817395218"/>
                  </a:ext>
                </a:extLst>
              </a:tr>
              <a:tr h="1039889">
                <a:tc>
                  <a:txBody>
                    <a:bodyPr/>
                    <a:lstStyle/>
                    <a:p>
                      <a:pPr algn="ctr"/>
                      <a:r>
                        <a:rPr lang="en-GB" sz="1600" dirty="0">
                          <a:solidFill>
                            <a:srgbClr val="002060"/>
                          </a:solidFill>
                          <a:latin typeface="Arial Rounded MT Bold" panose="020F0704030504030204" pitchFamily="34" charset="0"/>
                        </a:rPr>
                        <a:t>Year 6 </a:t>
                      </a: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38D4D6"/>
                    </a:solidFill>
                  </a:tcPr>
                </a:tc>
                <a:tc>
                  <a:txBody>
                    <a:bodyPr/>
                    <a:lstStyle/>
                    <a:p>
                      <a:pPr algn="l"/>
                      <a:r>
                        <a:rPr lang="en-GB" sz="1200" dirty="0">
                          <a:solidFill>
                            <a:srgbClr val="002060"/>
                          </a:solidFill>
                          <a:latin typeface="Arial Rounded MT Bold" panose="020F0704030504030204" pitchFamily="34" charset="0"/>
                        </a:rPr>
                        <a:t>classify, microorganism, fern, living organism, conifer, kingdom, </a:t>
                      </a:r>
                      <a:r>
                        <a:rPr lang="en-GB" sz="1200" dirty="0" err="1">
                          <a:solidFill>
                            <a:srgbClr val="002060"/>
                          </a:solidFill>
                          <a:latin typeface="Arial Rounded MT Bold" panose="020F0704030504030204" pitchFamily="34" charset="0"/>
                        </a:rPr>
                        <a:t>mrs</a:t>
                      </a:r>
                      <a:r>
                        <a:rPr lang="en-GB" sz="1200" dirty="0">
                          <a:solidFill>
                            <a:srgbClr val="002060"/>
                          </a:solidFill>
                          <a:latin typeface="Arial Rounded MT Bold" panose="020F0704030504030204" pitchFamily="34" charset="0"/>
                        </a:rPr>
                        <a:t> </a:t>
                      </a:r>
                      <a:r>
                        <a:rPr lang="en-GB" sz="1200" dirty="0" err="1">
                          <a:solidFill>
                            <a:srgbClr val="002060"/>
                          </a:solidFill>
                          <a:latin typeface="Arial Rounded MT Bold" panose="020F0704030504030204" pitchFamily="34" charset="0"/>
                        </a:rPr>
                        <a:t>gren</a:t>
                      </a:r>
                      <a:r>
                        <a:rPr lang="en-GB" sz="1200" dirty="0">
                          <a:solidFill>
                            <a:srgbClr val="002060"/>
                          </a:solidFill>
                          <a:latin typeface="Arial Rounded MT Bold" panose="020F0704030504030204" pitchFamily="34" charset="0"/>
                        </a:rPr>
                        <a:t>, cell, multicellular, unicellular, Carl Linnaeus, classification, Latin, species, domain, microorganism, bacteria, fungi, virus, protozoa, plant, microscopic, fungi, mycelium, ecosystem, classify, microorganism, living organism, habitat, reproduction, offspring, characteristic, inherit, variation, environmental, adaptation, habitat, climate, nutrition, feature, nutrients, epiphytes, toxic, predators, pollinate, fossil, Mary Anning, Palaeontologist, ichthyosaurus, Jurassic coast, Charles Darwin, evolved, extinct, natural selection, theory, ancestor, tools, primate, Homo </a:t>
                      </a:r>
                      <a:r>
                        <a:rPr lang="en-GB" sz="1200" dirty="0" err="1">
                          <a:solidFill>
                            <a:srgbClr val="002060"/>
                          </a:solidFill>
                          <a:latin typeface="Arial Rounded MT Bold" panose="020F0704030504030204" pitchFamily="34" charset="0"/>
                        </a:rPr>
                        <a:t>sapien</a:t>
                      </a:r>
                      <a:r>
                        <a:rPr lang="en-GB" sz="1200" dirty="0">
                          <a:solidFill>
                            <a:srgbClr val="002060"/>
                          </a:solidFill>
                          <a:latin typeface="Arial Rounded MT Bold" panose="020F0704030504030204" pitchFamily="34" charset="0"/>
                        </a:rPr>
                        <a:t>, Neanderthal </a:t>
                      </a: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617131911"/>
                  </a:ext>
                </a:extLst>
              </a:tr>
            </a:tbl>
          </a:graphicData>
        </a:graphic>
      </p:graphicFrame>
      <p:sp>
        <p:nvSpPr>
          <p:cNvPr id="5" name="TextBox 4">
            <a:extLst>
              <a:ext uri="{FF2B5EF4-FFF2-40B4-BE49-F238E27FC236}">
                <a16:creationId xmlns:a16="http://schemas.microsoft.com/office/drawing/2014/main" id="{F943C439-88B9-2C1A-ABAD-7A38CB6AE568}"/>
              </a:ext>
            </a:extLst>
          </p:cNvPr>
          <p:cNvSpPr txBox="1"/>
          <p:nvPr/>
        </p:nvSpPr>
        <p:spPr>
          <a:xfrm>
            <a:off x="345440" y="162831"/>
            <a:ext cx="5323840" cy="584775"/>
          </a:xfrm>
          <a:prstGeom prst="rect">
            <a:avLst/>
          </a:prstGeom>
          <a:noFill/>
        </p:spPr>
        <p:txBody>
          <a:bodyPr wrap="square" rtlCol="0">
            <a:spAutoFit/>
          </a:bodyPr>
          <a:lstStyle/>
          <a:p>
            <a:r>
              <a:rPr lang="en-GB" sz="1600" dirty="0">
                <a:solidFill>
                  <a:srgbClr val="002060"/>
                </a:solidFill>
                <a:latin typeface="Arial Rounded MT Bold" panose="020F0704030504030204" pitchFamily="34" charset="0"/>
              </a:rPr>
              <a:t>Curriculum Area: Living things   </a:t>
            </a:r>
          </a:p>
          <a:p>
            <a:r>
              <a:rPr lang="en-GB" sz="1600" dirty="0">
                <a:solidFill>
                  <a:srgbClr val="002060"/>
                </a:solidFill>
                <a:latin typeface="Arial Rounded MT Bold" panose="020F0704030504030204" pitchFamily="34" charset="0"/>
              </a:rPr>
              <a:t>Topic: Habitats, Life Cycles, Classification, Evolution   </a:t>
            </a:r>
          </a:p>
        </p:txBody>
      </p:sp>
      <p:pic>
        <p:nvPicPr>
          <p:cNvPr id="2" name="Picture 2" descr="A picture containing graphical user interface&#10;&#10;Description automatically generated">
            <a:extLst>
              <a:ext uri="{FF2B5EF4-FFF2-40B4-BE49-F238E27FC236}">
                <a16:creationId xmlns:a16="http://schemas.microsoft.com/office/drawing/2014/main" id="{C1ABC245-EDEF-4D04-F54E-8BD6E25B4F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5337" y="111086"/>
            <a:ext cx="1999706" cy="61281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olorful graph with a line and a graph&#10;&#10;Description automatically generated with medium confidence">
            <a:extLst>
              <a:ext uri="{FF2B5EF4-FFF2-40B4-BE49-F238E27FC236}">
                <a16:creationId xmlns:a16="http://schemas.microsoft.com/office/drawing/2014/main" id="{9671C46F-77FF-5712-6E32-3489143880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86456" y="814598"/>
            <a:ext cx="416560" cy="416560"/>
          </a:xfrm>
          <a:prstGeom prst="rect">
            <a:avLst/>
          </a:prstGeom>
        </p:spPr>
      </p:pic>
      <p:sp>
        <p:nvSpPr>
          <p:cNvPr id="7" name="TextBox 6">
            <a:extLst>
              <a:ext uri="{FF2B5EF4-FFF2-40B4-BE49-F238E27FC236}">
                <a16:creationId xmlns:a16="http://schemas.microsoft.com/office/drawing/2014/main" id="{AE78E3B5-0912-A2CE-72B3-3DDADCCCC4BF}"/>
              </a:ext>
            </a:extLst>
          </p:cNvPr>
          <p:cNvSpPr txBox="1"/>
          <p:nvPr/>
        </p:nvSpPr>
        <p:spPr>
          <a:xfrm>
            <a:off x="8715349" y="6613927"/>
            <a:ext cx="3476652" cy="261610"/>
          </a:xfrm>
          <a:prstGeom prst="rect">
            <a:avLst/>
          </a:prstGeom>
          <a:noFill/>
        </p:spPr>
        <p:txBody>
          <a:bodyPr wrap="square" rtlCol="0">
            <a:spAutoFit/>
          </a:bodyPr>
          <a:lstStyle/>
          <a:p>
            <a:pPr algn="r"/>
            <a:r>
              <a:rPr lang="en-GB" sz="1100" dirty="0"/>
              <a:t>Developing Experts Copyright 2024 All Rights Reserved</a:t>
            </a:r>
            <a:endParaRPr lang="en-US" sz="1100" dirty="0"/>
          </a:p>
        </p:txBody>
      </p:sp>
    </p:spTree>
    <p:extLst>
      <p:ext uri="{BB962C8B-B14F-4D97-AF65-F5344CB8AC3E}">
        <p14:creationId xmlns:p14="http://schemas.microsoft.com/office/powerpoint/2010/main" val="193979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87F0C7E-0F35-B343-EFB4-8219C4BB9AB3}"/>
              </a:ext>
            </a:extLst>
          </p:cNvPr>
          <p:cNvGraphicFramePr>
            <a:graphicFrameLocks noGrp="1"/>
          </p:cNvGraphicFramePr>
          <p:nvPr>
            <p:extLst>
              <p:ext uri="{D42A27DB-BD31-4B8C-83A1-F6EECF244321}">
                <p14:modId xmlns:p14="http://schemas.microsoft.com/office/powerpoint/2010/main" val="255500205"/>
              </p:ext>
            </p:extLst>
          </p:nvPr>
        </p:nvGraphicFramePr>
        <p:xfrm>
          <a:off x="345440" y="800946"/>
          <a:ext cx="11501120" cy="5627791"/>
        </p:xfrm>
        <a:graphic>
          <a:graphicData uri="http://schemas.openxmlformats.org/drawingml/2006/table">
            <a:tbl>
              <a:tblPr firstRow="1" bandRow="1">
                <a:tableStyleId>{5940675A-B579-460E-94D1-54222C63F5DA}</a:tableStyleId>
              </a:tblPr>
              <a:tblGrid>
                <a:gridCol w="2047240">
                  <a:extLst>
                    <a:ext uri="{9D8B030D-6E8A-4147-A177-3AD203B41FA5}">
                      <a16:colId xmlns:a16="http://schemas.microsoft.com/office/drawing/2014/main" val="3100121218"/>
                    </a:ext>
                  </a:extLst>
                </a:gridCol>
                <a:gridCol w="9453880">
                  <a:extLst>
                    <a:ext uri="{9D8B030D-6E8A-4147-A177-3AD203B41FA5}">
                      <a16:colId xmlns:a16="http://schemas.microsoft.com/office/drawing/2014/main" val="2110793837"/>
                    </a:ext>
                  </a:extLst>
                </a:gridCol>
              </a:tblGrid>
              <a:tr h="515236">
                <a:tc>
                  <a:txBody>
                    <a:bodyPr/>
                    <a:lstStyle/>
                    <a:p>
                      <a:pPr algn="ctr"/>
                      <a:r>
                        <a:rPr lang="en-GB" sz="1600" dirty="0">
                          <a:solidFill>
                            <a:srgbClr val="002060"/>
                          </a:solidFill>
                          <a:latin typeface="Arial Rounded MT Bold" panose="020F0704030504030204" pitchFamily="34" charset="0"/>
                        </a:rPr>
                        <a:t>Year Group </a:t>
                      </a: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38D4D6"/>
                    </a:solidFill>
                  </a:tcPr>
                </a:tc>
                <a:tc>
                  <a:txBody>
                    <a:bodyPr/>
                    <a:lstStyle/>
                    <a:p>
                      <a:pPr algn="ctr"/>
                      <a:r>
                        <a:rPr lang="en-GB" sz="1600" dirty="0">
                          <a:solidFill>
                            <a:srgbClr val="002060"/>
                          </a:solidFill>
                          <a:latin typeface="Arial Rounded MT Bold" panose="020F0704030504030204" pitchFamily="34" charset="0"/>
                        </a:rPr>
                        <a:t>Vocabulary </a:t>
                      </a: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38D4D6"/>
                    </a:solidFill>
                  </a:tcPr>
                </a:tc>
                <a:extLst>
                  <a:ext uri="{0D108BD9-81ED-4DB2-BD59-A6C34878D82A}">
                    <a16:rowId xmlns:a16="http://schemas.microsoft.com/office/drawing/2014/main" val="1703657473"/>
                  </a:ext>
                </a:extLst>
              </a:tr>
              <a:tr h="730365">
                <a:tc>
                  <a:txBody>
                    <a:bodyPr/>
                    <a:lstStyle/>
                    <a:p>
                      <a:pPr algn="ctr"/>
                      <a:r>
                        <a:rPr lang="en-GB" sz="1600" dirty="0">
                          <a:solidFill>
                            <a:srgbClr val="002060"/>
                          </a:solidFill>
                          <a:latin typeface="Arial Rounded MT Bold" panose="020F0704030504030204" pitchFamily="34" charset="0"/>
                        </a:rPr>
                        <a:t>EYFS </a:t>
                      </a: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38D4D6"/>
                    </a:solidFill>
                  </a:tcPr>
                </a:tc>
                <a:tc>
                  <a:txBody>
                    <a:bodyPr/>
                    <a:lstStyle/>
                    <a:p>
                      <a:pPr algn="l"/>
                      <a:r>
                        <a:rPr lang="en-GB" sz="1200" dirty="0">
                          <a:solidFill>
                            <a:srgbClr val="002060"/>
                          </a:solidFill>
                          <a:latin typeface="Arial Rounded MT Bold" panose="020F0704030504030204" pitchFamily="34" charset="0"/>
                        </a:rPr>
                        <a:t>gear, lever, mechanism, pulley, wheel and axle, crane, machine, trolley, wheel, wheelbarrow, car, bus, transport, bicycle, aeroplane, danger, electricity, energy, rule, safe, push, pull, press, suck, swing, sink, sea, float, boat, force </a:t>
                      </a: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535439199"/>
                  </a:ext>
                </a:extLst>
              </a:tr>
              <a:tr h="730365">
                <a:tc>
                  <a:txBody>
                    <a:bodyPr/>
                    <a:lstStyle/>
                    <a:p>
                      <a:pPr algn="ctr"/>
                      <a:r>
                        <a:rPr lang="en-GB" sz="1600" dirty="0">
                          <a:solidFill>
                            <a:srgbClr val="002060"/>
                          </a:solidFill>
                          <a:latin typeface="Arial Rounded MT Bold" panose="020F0704030504030204" pitchFamily="34" charset="0"/>
                        </a:rPr>
                        <a:t>Year 1</a:t>
                      </a: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38D4D6"/>
                    </a:solidFill>
                  </a:tcPr>
                </a:tc>
                <a:tc>
                  <a:txBody>
                    <a:bodyPr/>
                    <a:lstStyle/>
                    <a:p>
                      <a:pPr algn="l"/>
                      <a:endParaRPr lang="en-GB" sz="1200" dirty="0">
                        <a:solidFill>
                          <a:srgbClr val="002060"/>
                        </a:solidFill>
                        <a:latin typeface="Arial Rounded MT Bold" panose="020F0704030504030204" pitchFamily="34" charset="0"/>
                      </a:endParaRP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228691145"/>
                  </a:ext>
                </a:extLst>
              </a:tr>
              <a:tr h="730365">
                <a:tc>
                  <a:txBody>
                    <a:bodyPr/>
                    <a:lstStyle/>
                    <a:p>
                      <a:pPr algn="ctr"/>
                      <a:r>
                        <a:rPr lang="en-GB" sz="1600" dirty="0">
                          <a:solidFill>
                            <a:srgbClr val="002060"/>
                          </a:solidFill>
                          <a:latin typeface="Arial Rounded MT Bold" panose="020F0704030504030204" pitchFamily="34" charset="0"/>
                        </a:rPr>
                        <a:t>Year 2 </a:t>
                      </a: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38D4D6"/>
                    </a:solidFill>
                  </a:tcPr>
                </a:tc>
                <a:tc>
                  <a:txBody>
                    <a:bodyPr/>
                    <a:lstStyle/>
                    <a:p>
                      <a:pPr algn="l"/>
                      <a:endParaRPr lang="en-GB" sz="1200" dirty="0">
                        <a:solidFill>
                          <a:srgbClr val="002060"/>
                        </a:solidFill>
                        <a:latin typeface="Arial Rounded MT Bold" panose="020F0704030504030204" pitchFamily="34" charset="0"/>
                      </a:endParaRP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632877278"/>
                  </a:ext>
                </a:extLst>
              </a:tr>
              <a:tr h="730365">
                <a:tc>
                  <a:txBody>
                    <a:bodyPr/>
                    <a:lstStyle/>
                    <a:p>
                      <a:pPr algn="ctr"/>
                      <a:r>
                        <a:rPr lang="en-GB" sz="1600" dirty="0">
                          <a:solidFill>
                            <a:srgbClr val="002060"/>
                          </a:solidFill>
                          <a:latin typeface="Arial Rounded MT Bold" panose="020F0704030504030204" pitchFamily="34" charset="0"/>
                        </a:rPr>
                        <a:t>Year 3 </a:t>
                      </a: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38D4D6"/>
                    </a:solidFill>
                  </a:tcPr>
                </a:tc>
                <a:tc>
                  <a:txBody>
                    <a:bodyPr/>
                    <a:lstStyle/>
                    <a:p>
                      <a:pPr algn="l"/>
                      <a:r>
                        <a:rPr lang="en-GB" sz="1200" dirty="0">
                          <a:solidFill>
                            <a:srgbClr val="002060"/>
                          </a:solidFill>
                          <a:latin typeface="Arial Rounded MT Bold" panose="020F0704030504030204" pitchFamily="34" charset="0"/>
                        </a:rPr>
                        <a:t>force, contact force, non-contact forces, air resistance, friction, motion, surface, resistance, texture, tilt, magnet, attract, repel, bar magnet, horseshoe magnet, magnetism, magnetic, magnetic field, iron, steel, non-contact forces, magnetism, attract, non-magnetic materials, recycle, compass, magnetic needle, magnetic north, direction, orienteering </a:t>
                      </a: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530569343"/>
                  </a:ext>
                </a:extLst>
              </a:tr>
              <a:tr h="730365">
                <a:tc>
                  <a:txBody>
                    <a:bodyPr/>
                    <a:lstStyle/>
                    <a:p>
                      <a:pPr algn="ctr"/>
                      <a:r>
                        <a:rPr lang="en-GB" sz="1600" dirty="0">
                          <a:solidFill>
                            <a:srgbClr val="002060"/>
                          </a:solidFill>
                          <a:latin typeface="Arial Rounded MT Bold" panose="020F0704030504030204" pitchFamily="34" charset="0"/>
                        </a:rPr>
                        <a:t>Year 4 </a:t>
                      </a: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38D4D6"/>
                    </a:solidFill>
                  </a:tcPr>
                </a:tc>
                <a:tc>
                  <a:txBody>
                    <a:bodyPr/>
                    <a:lstStyle/>
                    <a:p>
                      <a:pPr algn="l"/>
                      <a:r>
                        <a:rPr lang="en-GB" sz="1200" dirty="0">
                          <a:solidFill>
                            <a:srgbClr val="002060"/>
                          </a:solidFill>
                          <a:latin typeface="Arial Rounded MT Bold" panose="020F0704030504030204" pitchFamily="34" charset="0"/>
                        </a:rPr>
                        <a:t>electricity, batteries, mains electricity, appliance, socket, circuit, series circuit, component, cell, voltage, current, power, battery, wire, bulb, conductor, insulator, metal, copper, rubber, switch, current, control, complete circuit, incomplete circuit, non-renewable energy, renewable energy, wind turbines, solar panels, hydropower</a:t>
                      </a: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415265467"/>
                  </a:ext>
                </a:extLst>
              </a:tr>
              <a:tr h="730365">
                <a:tc>
                  <a:txBody>
                    <a:bodyPr/>
                    <a:lstStyle/>
                    <a:p>
                      <a:pPr algn="ctr"/>
                      <a:r>
                        <a:rPr lang="en-GB" sz="1600" dirty="0">
                          <a:solidFill>
                            <a:srgbClr val="002060"/>
                          </a:solidFill>
                          <a:latin typeface="Arial Rounded MT Bold" panose="020F0704030504030204" pitchFamily="34" charset="0"/>
                        </a:rPr>
                        <a:t>Year 5 </a:t>
                      </a: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38D4D6"/>
                    </a:solidFill>
                  </a:tcPr>
                </a:tc>
                <a:tc>
                  <a:txBody>
                    <a:bodyPr/>
                    <a:lstStyle/>
                    <a:p>
                      <a:pPr algn="l"/>
                      <a:r>
                        <a:rPr lang="en-GB" sz="1200" dirty="0">
                          <a:solidFill>
                            <a:srgbClr val="002060"/>
                          </a:solidFill>
                          <a:latin typeface="Arial Rounded MT Bold" panose="020F0704030504030204" pitchFamily="34" charset="0"/>
                        </a:rPr>
                        <a:t>Sir Isaac Newton, gravity, astronomy, weight, mass, Galileo Galilei, air resistance, opposing, streamlined, upthrust, buoyant, sink, friction, resistance, lubricant, Newton meter, Newton, lever, load, pivot, fulcrum, pulley, mechanism, gear, mesh, rack and pinion, bevel gear, </a:t>
                      </a: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817395218"/>
                  </a:ext>
                </a:extLst>
              </a:tr>
              <a:tr h="730365">
                <a:tc>
                  <a:txBody>
                    <a:bodyPr/>
                    <a:lstStyle/>
                    <a:p>
                      <a:pPr algn="ctr"/>
                      <a:r>
                        <a:rPr lang="en-GB" sz="1600" dirty="0">
                          <a:solidFill>
                            <a:srgbClr val="002060"/>
                          </a:solidFill>
                          <a:latin typeface="Arial Rounded MT Bold" panose="020F0704030504030204" pitchFamily="34" charset="0"/>
                        </a:rPr>
                        <a:t>Year 6 </a:t>
                      </a: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38D4D6"/>
                    </a:solidFill>
                  </a:tcPr>
                </a:tc>
                <a:tc>
                  <a:txBody>
                    <a:bodyPr/>
                    <a:lstStyle/>
                    <a:p>
                      <a:pPr algn="l"/>
                      <a:r>
                        <a:rPr lang="en-GB" sz="1200" dirty="0">
                          <a:solidFill>
                            <a:srgbClr val="002060"/>
                          </a:solidFill>
                          <a:latin typeface="Arial Rounded MT Bold" panose="020F0704030504030204" pitchFamily="34" charset="0"/>
                        </a:rPr>
                        <a:t>symbol, circuit, circuit diagram, battery, wires, electricity, current, voltage, voltmeter, brightness, blown, resistor, variable resistor, LED, dimmer switch, output, variable, fair test, control test, systematically, synchronised, traffic light, signal, sensor, timer-based, closed electric circuit, indicating, conductor, insulator, resistor, </a:t>
                      </a: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617131911"/>
                  </a:ext>
                </a:extLst>
              </a:tr>
            </a:tbl>
          </a:graphicData>
        </a:graphic>
      </p:graphicFrame>
      <p:sp>
        <p:nvSpPr>
          <p:cNvPr id="5" name="TextBox 4">
            <a:extLst>
              <a:ext uri="{FF2B5EF4-FFF2-40B4-BE49-F238E27FC236}">
                <a16:creationId xmlns:a16="http://schemas.microsoft.com/office/drawing/2014/main" id="{F943C439-88B9-2C1A-ABAD-7A38CB6AE568}"/>
              </a:ext>
            </a:extLst>
          </p:cNvPr>
          <p:cNvSpPr txBox="1"/>
          <p:nvPr/>
        </p:nvSpPr>
        <p:spPr>
          <a:xfrm>
            <a:off x="345440" y="162831"/>
            <a:ext cx="5323840" cy="584775"/>
          </a:xfrm>
          <a:prstGeom prst="rect">
            <a:avLst/>
          </a:prstGeom>
          <a:noFill/>
        </p:spPr>
        <p:txBody>
          <a:bodyPr wrap="square" rtlCol="0">
            <a:spAutoFit/>
          </a:bodyPr>
          <a:lstStyle/>
          <a:p>
            <a:r>
              <a:rPr lang="en-GB" sz="1600" dirty="0">
                <a:solidFill>
                  <a:srgbClr val="002060"/>
                </a:solidFill>
                <a:latin typeface="Arial Rounded MT Bold" panose="020F0704030504030204" pitchFamily="34" charset="0"/>
              </a:rPr>
              <a:t>Curriculum Area: Energy      </a:t>
            </a:r>
          </a:p>
          <a:p>
            <a:r>
              <a:rPr lang="en-GB" sz="1600" dirty="0">
                <a:solidFill>
                  <a:srgbClr val="002060"/>
                </a:solidFill>
                <a:latin typeface="Arial Rounded MT Bold" panose="020F0704030504030204" pitchFamily="34" charset="0"/>
              </a:rPr>
              <a:t>Topic: Forces, Magnets, Electricity   </a:t>
            </a:r>
          </a:p>
        </p:txBody>
      </p:sp>
      <p:pic>
        <p:nvPicPr>
          <p:cNvPr id="2" name="Picture 2" descr="A picture containing graphical user interface&#10;&#10;Description automatically generated">
            <a:extLst>
              <a:ext uri="{FF2B5EF4-FFF2-40B4-BE49-F238E27FC236}">
                <a16:creationId xmlns:a16="http://schemas.microsoft.com/office/drawing/2014/main" id="{DAF83453-A8B9-DC95-65C9-6ED88ABC0A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5337" y="111086"/>
            <a:ext cx="1999706" cy="61281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blue and red atom with yellow circles&#10;&#10;Description automatically generated">
            <a:extLst>
              <a:ext uri="{FF2B5EF4-FFF2-40B4-BE49-F238E27FC236}">
                <a16:creationId xmlns:a16="http://schemas.microsoft.com/office/drawing/2014/main" id="{37083A57-D747-EB0E-A98D-CD0C58ABD7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42914" y="800947"/>
            <a:ext cx="503646" cy="503646"/>
          </a:xfrm>
          <a:prstGeom prst="rect">
            <a:avLst/>
          </a:prstGeom>
        </p:spPr>
      </p:pic>
      <p:sp>
        <p:nvSpPr>
          <p:cNvPr id="9" name="TextBox 8">
            <a:extLst>
              <a:ext uri="{FF2B5EF4-FFF2-40B4-BE49-F238E27FC236}">
                <a16:creationId xmlns:a16="http://schemas.microsoft.com/office/drawing/2014/main" id="{BCA9B835-1C2E-701A-88ED-8C15D2B7266A}"/>
              </a:ext>
            </a:extLst>
          </p:cNvPr>
          <p:cNvSpPr txBox="1"/>
          <p:nvPr/>
        </p:nvSpPr>
        <p:spPr>
          <a:xfrm>
            <a:off x="8715349" y="6613927"/>
            <a:ext cx="3476652" cy="261610"/>
          </a:xfrm>
          <a:prstGeom prst="rect">
            <a:avLst/>
          </a:prstGeom>
          <a:noFill/>
        </p:spPr>
        <p:txBody>
          <a:bodyPr wrap="square" rtlCol="0">
            <a:spAutoFit/>
          </a:bodyPr>
          <a:lstStyle/>
          <a:p>
            <a:pPr algn="r"/>
            <a:r>
              <a:rPr lang="en-GB" sz="1100" dirty="0"/>
              <a:t>Developing Experts Copyright 2024 All Rights Reserved</a:t>
            </a:r>
            <a:endParaRPr lang="en-US" sz="1100" dirty="0"/>
          </a:p>
        </p:txBody>
      </p:sp>
    </p:spTree>
    <p:extLst>
      <p:ext uri="{BB962C8B-B14F-4D97-AF65-F5344CB8AC3E}">
        <p14:creationId xmlns:p14="http://schemas.microsoft.com/office/powerpoint/2010/main" val="112480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87F0C7E-0F35-B343-EFB4-8219C4BB9AB3}"/>
              </a:ext>
            </a:extLst>
          </p:cNvPr>
          <p:cNvGraphicFramePr>
            <a:graphicFrameLocks noGrp="1"/>
          </p:cNvGraphicFramePr>
          <p:nvPr>
            <p:extLst>
              <p:ext uri="{D42A27DB-BD31-4B8C-83A1-F6EECF244321}">
                <p14:modId xmlns:p14="http://schemas.microsoft.com/office/powerpoint/2010/main" val="898347107"/>
              </p:ext>
            </p:extLst>
          </p:nvPr>
        </p:nvGraphicFramePr>
        <p:xfrm>
          <a:off x="345440" y="800946"/>
          <a:ext cx="11501120" cy="5627791"/>
        </p:xfrm>
        <a:graphic>
          <a:graphicData uri="http://schemas.openxmlformats.org/drawingml/2006/table">
            <a:tbl>
              <a:tblPr firstRow="1" bandRow="1">
                <a:tableStyleId>{5940675A-B579-460E-94D1-54222C63F5DA}</a:tableStyleId>
              </a:tblPr>
              <a:tblGrid>
                <a:gridCol w="2047240">
                  <a:extLst>
                    <a:ext uri="{9D8B030D-6E8A-4147-A177-3AD203B41FA5}">
                      <a16:colId xmlns:a16="http://schemas.microsoft.com/office/drawing/2014/main" val="3100121218"/>
                    </a:ext>
                  </a:extLst>
                </a:gridCol>
                <a:gridCol w="9453880">
                  <a:extLst>
                    <a:ext uri="{9D8B030D-6E8A-4147-A177-3AD203B41FA5}">
                      <a16:colId xmlns:a16="http://schemas.microsoft.com/office/drawing/2014/main" val="2110793837"/>
                    </a:ext>
                  </a:extLst>
                </a:gridCol>
              </a:tblGrid>
              <a:tr h="515236">
                <a:tc>
                  <a:txBody>
                    <a:bodyPr/>
                    <a:lstStyle/>
                    <a:p>
                      <a:pPr algn="ctr"/>
                      <a:r>
                        <a:rPr lang="en-GB" sz="1600" dirty="0">
                          <a:solidFill>
                            <a:srgbClr val="002060"/>
                          </a:solidFill>
                          <a:latin typeface="Arial Rounded MT Bold" panose="020F0704030504030204" pitchFamily="34" charset="0"/>
                        </a:rPr>
                        <a:t>Year Group </a:t>
                      </a: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38D4D6"/>
                    </a:solidFill>
                  </a:tcPr>
                </a:tc>
                <a:tc>
                  <a:txBody>
                    <a:bodyPr/>
                    <a:lstStyle/>
                    <a:p>
                      <a:pPr algn="ctr"/>
                      <a:r>
                        <a:rPr lang="en-GB" sz="1600" dirty="0">
                          <a:solidFill>
                            <a:srgbClr val="002060"/>
                          </a:solidFill>
                          <a:latin typeface="Arial Rounded MT Bold" panose="020F0704030504030204" pitchFamily="34" charset="0"/>
                        </a:rPr>
                        <a:t>Vocabulary </a:t>
                      </a: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38D4D6"/>
                    </a:solidFill>
                  </a:tcPr>
                </a:tc>
                <a:extLst>
                  <a:ext uri="{0D108BD9-81ED-4DB2-BD59-A6C34878D82A}">
                    <a16:rowId xmlns:a16="http://schemas.microsoft.com/office/drawing/2014/main" val="1703657473"/>
                  </a:ext>
                </a:extLst>
              </a:tr>
              <a:tr h="730365">
                <a:tc>
                  <a:txBody>
                    <a:bodyPr/>
                    <a:lstStyle/>
                    <a:p>
                      <a:pPr algn="ctr"/>
                      <a:r>
                        <a:rPr lang="en-GB" sz="1600" dirty="0">
                          <a:solidFill>
                            <a:srgbClr val="002060"/>
                          </a:solidFill>
                          <a:latin typeface="Arial Rounded MT Bold" panose="020F0704030504030204" pitchFamily="34" charset="0"/>
                        </a:rPr>
                        <a:t>EYFS </a:t>
                      </a: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38D4D6"/>
                    </a:solidFill>
                  </a:tcPr>
                </a:tc>
                <a:tc>
                  <a:txBody>
                    <a:bodyPr/>
                    <a:lstStyle/>
                    <a:p>
                      <a:pPr algn="l"/>
                      <a:r>
                        <a:rPr lang="en-GB" sz="1200" dirty="0">
                          <a:solidFill>
                            <a:srgbClr val="002060"/>
                          </a:solidFill>
                          <a:latin typeface="Arial Rounded MT Bold" panose="020F0704030504030204" pitchFamily="34" charset="0"/>
                        </a:rPr>
                        <a:t>trumpet, reed, ripple, noise, vibration </a:t>
                      </a: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535439199"/>
                  </a:ext>
                </a:extLst>
              </a:tr>
              <a:tr h="730365">
                <a:tc>
                  <a:txBody>
                    <a:bodyPr/>
                    <a:lstStyle/>
                    <a:p>
                      <a:pPr algn="ctr"/>
                      <a:r>
                        <a:rPr lang="en-GB" sz="1600" dirty="0">
                          <a:solidFill>
                            <a:srgbClr val="002060"/>
                          </a:solidFill>
                          <a:latin typeface="Arial Rounded MT Bold" panose="020F0704030504030204" pitchFamily="34" charset="0"/>
                        </a:rPr>
                        <a:t>Year 1</a:t>
                      </a: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38D4D6"/>
                    </a:solidFill>
                  </a:tcPr>
                </a:tc>
                <a:tc>
                  <a:txBody>
                    <a:bodyPr/>
                    <a:lstStyle/>
                    <a:p>
                      <a:pPr algn="l"/>
                      <a:endParaRPr lang="en-GB" sz="1200" dirty="0">
                        <a:solidFill>
                          <a:srgbClr val="002060"/>
                        </a:solidFill>
                        <a:latin typeface="Arial Rounded MT Bold" panose="020F0704030504030204" pitchFamily="34" charset="0"/>
                      </a:endParaRP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228691145"/>
                  </a:ext>
                </a:extLst>
              </a:tr>
              <a:tr h="730365">
                <a:tc>
                  <a:txBody>
                    <a:bodyPr/>
                    <a:lstStyle/>
                    <a:p>
                      <a:pPr algn="ctr"/>
                      <a:r>
                        <a:rPr lang="en-GB" sz="1600" dirty="0">
                          <a:solidFill>
                            <a:srgbClr val="002060"/>
                          </a:solidFill>
                          <a:latin typeface="Arial Rounded MT Bold" panose="020F0704030504030204" pitchFamily="34" charset="0"/>
                        </a:rPr>
                        <a:t>Year 2 </a:t>
                      </a: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38D4D6"/>
                    </a:solidFill>
                  </a:tcPr>
                </a:tc>
                <a:tc>
                  <a:txBody>
                    <a:bodyPr/>
                    <a:lstStyle/>
                    <a:p>
                      <a:pPr algn="l"/>
                      <a:endParaRPr lang="en-GB" sz="1200" dirty="0">
                        <a:solidFill>
                          <a:srgbClr val="002060"/>
                        </a:solidFill>
                        <a:latin typeface="Arial Rounded MT Bold" panose="020F0704030504030204" pitchFamily="34" charset="0"/>
                      </a:endParaRP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632877278"/>
                  </a:ext>
                </a:extLst>
              </a:tr>
              <a:tr h="730365">
                <a:tc>
                  <a:txBody>
                    <a:bodyPr/>
                    <a:lstStyle/>
                    <a:p>
                      <a:pPr algn="ctr"/>
                      <a:r>
                        <a:rPr lang="en-GB" sz="1600" dirty="0">
                          <a:solidFill>
                            <a:srgbClr val="002060"/>
                          </a:solidFill>
                          <a:latin typeface="Arial Rounded MT Bold" panose="020F0704030504030204" pitchFamily="34" charset="0"/>
                        </a:rPr>
                        <a:t>Year 3 </a:t>
                      </a: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38D4D6"/>
                    </a:solidFill>
                  </a:tcPr>
                </a:tc>
                <a:tc>
                  <a:txBody>
                    <a:bodyPr/>
                    <a:lstStyle/>
                    <a:p>
                      <a:pPr algn="l"/>
                      <a:r>
                        <a:rPr lang="en-GB" sz="1200" dirty="0">
                          <a:solidFill>
                            <a:srgbClr val="002060"/>
                          </a:solidFill>
                          <a:latin typeface="Arial Rounded MT Bold" panose="020F0704030504030204" pitchFamily="34" charset="0"/>
                        </a:rPr>
                        <a:t>light, source, natural, artificial, reflect, vitamin D, ultraviolet rays, sunburn, exposure, protection, fluorescent, high visibility, reflective, surface, materials, shadow, opaque, sundial, rays, blocks, position, cast, opposite, direction, length, size, shape, closer, further, puppet </a:t>
                      </a: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530569343"/>
                  </a:ext>
                </a:extLst>
              </a:tr>
              <a:tr h="730365">
                <a:tc>
                  <a:txBody>
                    <a:bodyPr/>
                    <a:lstStyle/>
                    <a:p>
                      <a:pPr algn="ctr"/>
                      <a:r>
                        <a:rPr lang="en-GB" sz="1600" dirty="0">
                          <a:solidFill>
                            <a:srgbClr val="002060"/>
                          </a:solidFill>
                          <a:latin typeface="Arial Rounded MT Bold" panose="020F0704030504030204" pitchFamily="34" charset="0"/>
                        </a:rPr>
                        <a:t>Year 4 </a:t>
                      </a: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38D4D6"/>
                    </a:solidFill>
                  </a:tcPr>
                </a:tc>
                <a:tc>
                  <a:txBody>
                    <a:bodyPr/>
                    <a:lstStyle/>
                    <a:p>
                      <a:pPr algn="l"/>
                      <a:r>
                        <a:rPr lang="en-GB" sz="1200" dirty="0">
                          <a:solidFill>
                            <a:srgbClr val="002060"/>
                          </a:solidFill>
                          <a:latin typeface="Arial Rounded MT Bold" panose="020F0704030504030204" pitchFamily="34" charset="0"/>
                        </a:rPr>
                        <a:t>vibration, medium, waves, eardrum, signals, source, energy, particles, echo, vacuum, materials, reflect, absorb, insulate, defenders, volume, decibels, decibel metre, amplitude, power, pitch, high pitch, low pitch, instruments, orchestra, energy, particles, travel, sound source, fade </a:t>
                      </a: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415265467"/>
                  </a:ext>
                </a:extLst>
              </a:tr>
              <a:tr h="730365">
                <a:tc>
                  <a:txBody>
                    <a:bodyPr/>
                    <a:lstStyle/>
                    <a:p>
                      <a:pPr algn="ctr"/>
                      <a:r>
                        <a:rPr lang="en-GB" sz="1600" dirty="0">
                          <a:solidFill>
                            <a:srgbClr val="002060"/>
                          </a:solidFill>
                          <a:latin typeface="Arial Rounded MT Bold" panose="020F0704030504030204" pitchFamily="34" charset="0"/>
                        </a:rPr>
                        <a:t>Year 5 </a:t>
                      </a: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38D4D6"/>
                    </a:solidFill>
                  </a:tcPr>
                </a:tc>
                <a:tc>
                  <a:txBody>
                    <a:bodyPr/>
                    <a:lstStyle/>
                    <a:p>
                      <a:pPr algn="l"/>
                      <a:endParaRPr lang="en-GB" sz="1200" dirty="0">
                        <a:solidFill>
                          <a:srgbClr val="002060"/>
                        </a:solidFill>
                        <a:latin typeface="Arial Rounded MT Bold" panose="020F0704030504030204" pitchFamily="34" charset="0"/>
                      </a:endParaRP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817395218"/>
                  </a:ext>
                </a:extLst>
              </a:tr>
              <a:tr h="730365">
                <a:tc>
                  <a:txBody>
                    <a:bodyPr/>
                    <a:lstStyle/>
                    <a:p>
                      <a:pPr algn="ctr"/>
                      <a:r>
                        <a:rPr lang="en-GB" sz="1600" dirty="0">
                          <a:solidFill>
                            <a:srgbClr val="002060"/>
                          </a:solidFill>
                          <a:latin typeface="Arial Rounded MT Bold" panose="020F0704030504030204" pitchFamily="34" charset="0"/>
                        </a:rPr>
                        <a:t>Year 6 </a:t>
                      </a: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38D4D6"/>
                    </a:solidFill>
                  </a:tcPr>
                </a:tc>
                <a:tc>
                  <a:txBody>
                    <a:bodyPr/>
                    <a:lstStyle/>
                    <a:p>
                      <a:pPr algn="l"/>
                      <a:r>
                        <a:rPr lang="en-GB" sz="1200" dirty="0">
                          <a:solidFill>
                            <a:srgbClr val="002060"/>
                          </a:solidFill>
                          <a:latin typeface="Arial Rounded MT Bold" panose="020F0704030504030204" pitchFamily="34" charset="0"/>
                        </a:rPr>
                        <a:t>light, eye, light source, symbol, scientific diagram, reflected, prediction, fair test, variable, table, periscope, angle, mirror, line of sight, utilise, shadow, block, opaque, transparent, translucent, plan, sun shade, real life problem, rotate, direction, optical, phenomena, disperse, spectrum, refraction </a:t>
                      </a:r>
                    </a:p>
                  </a:txBody>
                  <a:tcPr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617131911"/>
                  </a:ext>
                </a:extLst>
              </a:tr>
            </a:tbl>
          </a:graphicData>
        </a:graphic>
      </p:graphicFrame>
      <p:sp>
        <p:nvSpPr>
          <p:cNvPr id="5" name="TextBox 4">
            <a:extLst>
              <a:ext uri="{FF2B5EF4-FFF2-40B4-BE49-F238E27FC236}">
                <a16:creationId xmlns:a16="http://schemas.microsoft.com/office/drawing/2014/main" id="{F943C439-88B9-2C1A-ABAD-7A38CB6AE568}"/>
              </a:ext>
            </a:extLst>
          </p:cNvPr>
          <p:cNvSpPr txBox="1"/>
          <p:nvPr/>
        </p:nvSpPr>
        <p:spPr>
          <a:xfrm>
            <a:off x="345440" y="162831"/>
            <a:ext cx="5323840" cy="584775"/>
          </a:xfrm>
          <a:prstGeom prst="rect">
            <a:avLst/>
          </a:prstGeom>
          <a:noFill/>
        </p:spPr>
        <p:txBody>
          <a:bodyPr wrap="square" rtlCol="0">
            <a:spAutoFit/>
          </a:bodyPr>
          <a:lstStyle/>
          <a:p>
            <a:r>
              <a:rPr lang="en-GB" sz="1600" dirty="0">
                <a:solidFill>
                  <a:srgbClr val="002060"/>
                </a:solidFill>
                <a:latin typeface="Arial Rounded MT Bold" panose="020F0704030504030204" pitchFamily="34" charset="0"/>
              </a:rPr>
              <a:t>Curriculum Area: Waves       </a:t>
            </a:r>
          </a:p>
          <a:p>
            <a:r>
              <a:rPr lang="en-GB" sz="1600" dirty="0">
                <a:solidFill>
                  <a:srgbClr val="002060"/>
                </a:solidFill>
                <a:latin typeface="Arial Rounded MT Bold" panose="020F0704030504030204" pitchFamily="34" charset="0"/>
              </a:rPr>
              <a:t>Topic: Light, Sound</a:t>
            </a:r>
          </a:p>
        </p:txBody>
      </p:sp>
      <p:pic>
        <p:nvPicPr>
          <p:cNvPr id="2" name="Picture 2" descr="A picture containing graphical user interface&#10;&#10;Description automatically generated">
            <a:extLst>
              <a:ext uri="{FF2B5EF4-FFF2-40B4-BE49-F238E27FC236}">
                <a16:creationId xmlns:a16="http://schemas.microsoft.com/office/drawing/2014/main" id="{4676C744-7E80-8EEA-D1A6-4A081F1EA4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5337" y="111086"/>
            <a:ext cx="1999706" cy="61281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light bulb with a purple base&#10;&#10;Description automatically generated">
            <a:extLst>
              <a:ext uri="{FF2B5EF4-FFF2-40B4-BE49-F238E27FC236}">
                <a16:creationId xmlns:a16="http://schemas.microsoft.com/office/drawing/2014/main" id="{9C446D1F-FF04-75BF-2D2F-80FDF9D967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73877" y="822718"/>
            <a:ext cx="450911" cy="450911"/>
          </a:xfrm>
          <a:prstGeom prst="rect">
            <a:avLst/>
          </a:prstGeom>
        </p:spPr>
      </p:pic>
      <p:sp>
        <p:nvSpPr>
          <p:cNvPr id="7" name="TextBox 6">
            <a:extLst>
              <a:ext uri="{FF2B5EF4-FFF2-40B4-BE49-F238E27FC236}">
                <a16:creationId xmlns:a16="http://schemas.microsoft.com/office/drawing/2014/main" id="{86644548-2671-156B-70EB-A2EE6E4FFD96}"/>
              </a:ext>
            </a:extLst>
          </p:cNvPr>
          <p:cNvSpPr txBox="1"/>
          <p:nvPr/>
        </p:nvSpPr>
        <p:spPr>
          <a:xfrm>
            <a:off x="8715349" y="6613927"/>
            <a:ext cx="3476652" cy="261610"/>
          </a:xfrm>
          <a:prstGeom prst="rect">
            <a:avLst/>
          </a:prstGeom>
          <a:noFill/>
        </p:spPr>
        <p:txBody>
          <a:bodyPr wrap="square" rtlCol="0">
            <a:spAutoFit/>
          </a:bodyPr>
          <a:lstStyle/>
          <a:p>
            <a:pPr algn="r"/>
            <a:r>
              <a:rPr lang="en-GB" sz="1100" dirty="0"/>
              <a:t>Developing Experts Copyright 2024 All Rights Reserved</a:t>
            </a:r>
            <a:endParaRPr lang="en-US" sz="1100" dirty="0"/>
          </a:p>
        </p:txBody>
      </p:sp>
    </p:spTree>
    <p:extLst>
      <p:ext uri="{BB962C8B-B14F-4D97-AF65-F5344CB8AC3E}">
        <p14:creationId xmlns:p14="http://schemas.microsoft.com/office/powerpoint/2010/main" val="7290181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1559</TotalTime>
  <Words>3096</Words>
  <Application>Microsoft Office PowerPoint</Application>
  <PresentationFormat>Widescreen</PresentationFormat>
  <Paragraphs>136</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Aptos</vt:lpstr>
      <vt:lpstr>Aptos Display</vt:lpstr>
      <vt:lpstr>Arial</vt:lpstr>
      <vt:lpstr>Arial Rounded MT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Developing Experts</dc:creator>
  <cp:lastModifiedBy>Julia Mann</cp:lastModifiedBy>
  <cp:revision>7</cp:revision>
  <dcterms:created xsi:type="dcterms:W3CDTF">2024-09-23T13:58:56Z</dcterms:created>
  <dcterms:modified xsi:type="dcterms:W3CDTF">2025-06-20T13:16:26Z</dcterms:modified>
</cp:coreProperties>
</file>