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sldIdLst>
    <p:sldId id="259" r:id="rId2"/>
    <p:sldId id="260" r:id="rId3"/>
    <p:sldId id="267" r:id="rId4"/>
    <p:sldId id="268" r:id="rId5"/>
    <p:sldId id="269" r:id="rId6"/>
    <p:sldId id="272" r:id="rId7"/>
    <p:sldId id="273" r:id="rId8"/>
    <p:sldId id="274" r:id="rId9"/>
    <p:sldId id="275" r:id="rId10"/>
    <p:sldId id="276" r:id="rId11"/>
    <p:sldId id="266" r:id="rId12"/>
    <p:sldId id="265" r:id="rId13"/>
    <p:sldId id="264" r:id="rId14"/>
    <p:sldId id="263" r:id="rId15"/>
    <p:sldId id="261" r:id="rId16"/>
  </p:sldIdLst>
  <p:sldSz cx="9906000" cy="6858000" type="A4"/>
  <p:notesSz cx="9144000" cy="6858000"/>
  <p:defaultTextStyle>
    <a:defPPr>
      <a:defRPr lang="en-US"/>
    </a:defPPr>
    <a:lvl1pPr marL="0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278526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557052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835579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114105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1392631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1671157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1949684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2228210" algn="l" defTabSz="557052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42" userDrawn="1">
          <p15:clr>
            <a:srgbClr val="A4A3A4"/>
          </p15:clr>
        </p15:guide>
        <p15:guide id="2" pos="81" userDrawn="1">
          <p15:clr>
            <a:srgbClr val="A4A3A4"/>
          </p15:clr>
        </p15:guide>
        <p15:guide id="3" pos="615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E81D8D-E556-5E43-C4B0-41A00FF9DB0A}" name="Heather Bingham" initials="HB" userId="S::h.bingham@studious.org.uk::e5e6ec3c-21a8-4547-ba6b-7b07b65fb2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E3C"/>
    <a:srgbClr val="000000"/>
    <a:srgbClr val="5BD5D7"/>
    <a:srgbClr val="807E80"/>
    <a:srgbClr val="2FA2B4"/>
    <a:srgbClr val="00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4"/>
    <p:restoredTop sz="95872"/>
  </p:normalViewPr>
  <p:slideViewPr>
    <p:cSldViewPr snapToGrid="0" snapToObjects="1">
      <p:cViewPr varScale="1">
        <p:scale>
          <a:sx n="78" d="100"/>
          <a:sy n="78" d="100"/>
        </p:scale>
        <p:origin x="1550" y="72"/>
      </p:cViewPr>
      <p:guideLst>
        <p:guide orient="horz" pos="4042"/>
        <p:guide pos="81"/>
        <p:guide pos="61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706AE-DE1A-1541-84A6-749C272C0DDB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1595-6957-3C44-8D0B-2BDFC33EF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1pPr>
    <a:lvl2pPr marL="278526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2pPr>
    <a:lvl3pPr marL="557052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3pPr>
    <a:lvl4pPr marL="835579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4pPr>
    <a:lvl5pPr marL="1114105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5pPr>
    <a:lvl6pPr marL="1392631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6pPr>
    <a:lvl7pPr marL="1671157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7pPr>
    <a:lvl8pPr marL="1949684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8pPr>
    <a:lvl9pPr marL="2228210" algn="l" defTabSz="557052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8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21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00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00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62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9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97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77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98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81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55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3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43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9907-7E8F-4848-9F13-545BE661B0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4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0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3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6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7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5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6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3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4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5D316-DA6D-284E-A458-A44DD14077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78AF0-1013-D841-8B3B-C6B2497E9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6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4C28CD2-DE01-2968-0732-0603E7402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297012"/>
              </p:ext>
            </p:extLst>
          </p:nvPr>
        </p:nvGraphicFramePr>
        <p:xfrm>
          <a:off x="205741" y="1263628"/>
          <a:ext cx="9509758" cy="5200670"/>
        </p:xfrm>
        <a:graphic>
          <a:graphicData uri="http://schemas.openxmlformats.org/drawingml/2006/table">
            <a:tbl>
              <a:tblPr firstCol="1" lastRow="1" bandRow="1"/>
              <a:tblGrid>
                <a:gridCol w="1350875">
                  <a:extLst>
                    <a:ext uri="{9D8B030D-6E8A-4147-A177-3AD203B41FA5}">
                      <a16:colId xmlns:a16="http://schemas.microsoft.com/office/drawing/2014/main" val="1648286761"/>
                    </a:ext>
                  </a:extLst>
                </a:gridCol>
                <a:gridCol w="3434647">
                  <a:extLst>
                    <a:ext uri="{9D8B030D-6E8A-4147-A177-3AD203B41FA5}">
                      <a16:colId xmlns:a16="http://schemas.microsoft.com/office/drawing/2014/main" val="3171427657"/>
                    </a:ext>
                  </a:extLst>
                </a:gridCol>
                <a:gridCol w="4724236">
                  <a:extLst>
                    <a:ext uri="{9D8B030D-6E8A-4147-A177-3AD203B41FA5}">
                      <a16:colId xmlns:a16="http://schemas.microsoft.com/office/drawing/2014/main" val="1437568975"/>
                    </a:ext>
                  </a:extLst>
                </a:gridCol>
              </a:tblGrid>
              <a:tr h="322468"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dirty="0">
                          <a:latin typeface="Arial Rounded MT Bold" panose="020F0704030504030204" pitchFamily="34" charset="0"/>
                        </a:rPr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400" b="0" dirty="0">
                          <a:effectLst/>
                          <a:latin typeface="Arial Rounded MT Bold" panose="020F0704030504030204" pitchFamily="34" charset="77"/>
                        </a:rPr>
                        <a:t>Skill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400" b="0" dirty="0">
                          <a:effectLst/>
                          <a:latin typeface="Arial Rounded MT Bold" panose="020F0704030504030204" pitchFamily="34" charset="77"/>
                        </a:rPr>
                        <a:t>Explanation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449318899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Asking questions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Asking relevant questions that can be answered from their learning of scientific concepts. This may be through scientific enquiries, applying prior knowledge or research.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1892891695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b="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Making predictions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Using prior knowledge to make informed suggestions on what may happen in a scientific enquiry.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939182332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b="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Setting up tests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Carefully following a method and using equipment accurately to carry out a scientific enquiry. The method may be designed by teachers or children themselves.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171109006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Observing and measuring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Using the senses and taking measurements, using a range of equipment, to make observations about a scientific enquiry.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37667631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Recording data, results and findings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Using tables, a variety of graphs, labelled diagrams and models to record observations, measurements, results and findings.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4008592654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pPr rtl="0"/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Interpreting and communicating results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Using information, results and data to present findings, including oral and written explanations.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2075364479"/>
                  </a:ext>
                </a:extLst>
              </a:tr>
              <a:tr h="696886">
                <a:tc>
                  <a:txBody>
                    <a:bodyPr/>
                    <a:lstStyle/>
                    <a:p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Evaluating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Assessing the success of a scientific enquiry by evaluating the prediction, method and results and identifying further questions for enquiry.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668028621"/>
                  </a:ext>
                </a:extLst>
              </a:tr>
            </a:tbl>
          </a:graphicData>
        </a:graphic>
      </p:graphicFrame>
      <p:pic>
        <p:nvPicPr>
          <p:cNvPr id="10" name="Picture 9" descr="A yellow question mark on a black background&#10;&#10;Description automatically generated">
            <a:extLst>
              <a:ext uri="{FF2B5EF4-FFF2-40B4-BE49-F238E27FC236}">
                <a16:creationId xmlns:a16="http://schemas.microsoft.com/office/drawing/2014/main" id="{BB8481E8-4B8E-9658-126E-3043641F53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659" y="1645264"/>
            <a:ext cx="533400" cy="533400"/>
          </a:xfrm>
          <a:prstGeom prst="rect">
            <a:avLst/>
          </a:prstGeom>
        </p:spPr>
      </p:pic>
      <p:pic>
        <p:nvPicPr>
          <p:cNvPr id="11" name="Picture 10" descr="A magnifying glass with a black background&#10;&#10;Description automatically generated">
            <a:extLst>
              <a:ext uri="{FF2B5EF4-FFF2-40B4-BE49-F238E27FC236}">
                <a16:creationId xmlns:a16="http://schemas.microsoft.com/office/drawing/2014/main" id="{F4551847-5FA2-0840-00E7-598E48E4FB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283" y="3748031"/>
            <a:ext cx="576000" cy="576000"/>
          </a:xfrm>
          <a:prstGeom prst="rect">
            <a:avLst/>
          </a:prstGeom>
        </p:spPr>
      </p:pic>
      <p:pic>
        <p:nvPicPr>
          <p:cNvPr id="12" name="Picture 11" descr="A colorful graph with a line and a graph&#10;&#10;Description automatically generated with medium confidence">
            <a:extLst>
              <a:ext uri="{FF2B5EF4-FFF2-40B4-BE49-F238E27FC236}">
                <a16:creationId xmlns:a16="http://schemas.microsoft.com/office/drawing/2014/main" id="{4B356676-136B-6590-1A2F-536965917B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659" y="4443812"/>
            <a:ext cx="540000" cy="540000"/>
          </a:xfrm>
          <a:prstGeom prst="rect">
            <a:avLst/>
          </a:prstGeom>
        </p:spPr>
      </p:pic>
      <p:pic>
        <p:nvPicPr>
          <p:cNvPr id="13" name="Picture 12" descr="A white paper with a yellow pencil&#10;&#10;Description automatically generated">
            <a:extLst>
              <a:ext uri="{FF2B5EF4-FFF2-40B4-BE49-F238E27FC236}">
                <a16:creationId xmlns:a16="http://schemas.microsoft.com/office/drawing/2014/main" id="{6B4B71DE-4FF6-0DCF-A28C-83A2A609F2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283" y="5166465"/>
            <a:ext cx="540000" cy="540000"/>
          </a:xfrm>
          <a:prstGeom prst="rect">
            <a:avLst/>
          </a:prstGeom>
        </p:spPr>
      </p:pic>
      <p:pic>
        <p:nvPicPr>
          <p:cNvPr id="14" name="Picture 13" descr="A group of colorful gears&#10;&#10;Description automatically generated">
            <a:extLst>
              <a:ext uri="{FF2B5EF4-FFF2-40B4-BE49-F238E27FC236}">
                <a16:creationId xmlns:a16="http://schemas.microsoft.com/office/drawing/2014/main" id="{E71F1550-6020-601C-55DD-1D64F3EC17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435" y="5803057"/>
            <a:ext cx="576000" cy="576000"/>
          </a:xfrm>
          <a:prstGeom prst="rect">
            <a:avLst/>
          </a:prstGeom>
        </p:spPr>
      </p:pic>
      <p:pic>
        <p:nvPicPr>
          <p:cNvPr id="16" name="Picture 15" descr="A light bulb with a purple base&#10;&#10;Description automatically generated">
            <a:extLst>
              <a:ext uri="{FF2B5EF4-FFF2-40B4-BE49-F238E27FC236}">
                <a16:creationId xmlns:a16="http://schemas.microsoft.com/office/drawing/2014/main" id="{98F1D0B1-F772-6C9C-E57A-5BD74CA80F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4193" y="2361317"/>
            <a:ext cx="576000" cy="576000"/>
          </a:xfrm>
          <a:prstGeom prst="rect">
            <a:avLst/>
          </a:prstGeom>
        </p:spPr>
      </p:pic>
      <p:pic>
        <p:nvPicPr>
          <p:cNvPr id="18" name="Picture 17" descr="A couple of beakers with liquid in them&#10;&#10;Description automatically generated">
            <a:extLst>
              <a:ext uri="{FF2B5EF4-FFF2-40B4-BE49-F238E27FC236}">
                <a16:creationId xmlns:a16="http://schemas.microsoft.com/office/drawing/2014/main" id="{C883717C-7EC0-7A26-7209-A4911F64EE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0193" y="3055291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54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85830E-8BF0-6F41-35EE-1CFF734FFD49}"/>
              </a:ext>
            </a:extLst>
          </p:cNvPr>
          <p:cNvSpPr txBox="1"/>
          <p:nvPr/>
        </p:nvSpPr>
        <p:spPr>
          <a:xfrm>
            <a:off x="1735545" y="5815413"/>
            <a:ext cx="64349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0" i="0" dirty="0">
                <a:solidFill>
                  <a:srgbClr val="130E3C"/>
                </a:solidFill>
                <a:effectLst/>
                <a:latin typeface="Arial Rounded MT Bold" panose="020F0704030504030204" pitchFamily="34" charset="0"/>
              </a:rPr>
              <a:t>Comparative / fair testing</a:t>
            </a:r>
            <a:endParaRPr lang="en-GB" sz="4000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7" name="Picture 6" descr="A yellow robot holding a puzzle piece&#10;&#10;Description automatically generated">
            <a:extLst>
              <a:ext uri="{FF2B5EF4-FFF2-40B4-BE49-F238E27FC236}">
                <a16:creationId xmlns:a16="http://schemas.microsoft.com/office/drawing/2014/main" id="{7176BEAF-DDD7-4C4E-A32F-91575C80B8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392" y="5563409"/>
            <a:ext cx="0" cy="0"/>
          </a:xfrm>
          <a:prstGeom prst="rect">
            <a:avLst/>
          </a:prstGeom>
        </p:spPr>
      </p:pic>
      <p:pic>
        <p:nvPicPr>
          <p:cNvPr id="6" name="Picture 5" descr="A group of test tubes with different colored liquids in a rack&#10;&#10;Description automatically generated">
            <a:extLst>
              <a:ext uri="{FF2B5EF4-FFF2-40B4-BE49-F238E27FC236}">
                <a16:creationId xmlns:a16="http://schemas.microsoft.com/office/drawing/2014/main" id="{B3C3BDA8-4826-0FC2-3367-06F2480211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0199" y="1471291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88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pic>
        <p:nvPicPr>
          <p:cNvPr id="6" name="Picture 5" descr="A white notebook and pen&#10;&#10;Description automatically generated">
            <a:extLst>
              <a:ext uri="{FF2B5EF4-FFF2-40B4-BE49-F238E27FC236}">
                <a16:creationId xmlns:a16="http://schemas.microsoft.com/office/drawing/2014/main" id="{82221854-0C4B-066D-E5AB-275FCF2B37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011" y="1276200"/>
            <a:ext cx="4023976" cy="4305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D29CCF-640C-7839-4C57-3A3498A86620}"/>
              </a:ext>
            </a:extLst>
          </p:cNvPr>
          <p:cNvSpPr txBox="1"/>
          <p:nvPr/>
        </p:nvSpPr>
        <p:spPr>
          <a:xfrm>
            <a:off x="3686984" y="5829692"/>
            <a:ext cx="25320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Research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08CC6C-B6B6-8CC0-E5A7-52954C56B645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</p:spTree>
    <p:extLst>
      <p:ext uri="{BB962C8B-B14F-4D97-AF65-F5344CB8AC3E}">
        <p14:creationId xmlns:p14="http://schemas.microsoft.com/office/powerpoint/2010/main" val="2006825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C1B193-B42C-8083-2E9E-1965ED8B4E28}"/>
              </a:ext>
            </a:extLst>
          </p:cNvPr>
          <p:cNvSpPr txBox="1"/>
          <p:nvPr/>
        </p:nvSpPr>
        <p:spPr>
          <a:xfrm>
            <a:off x="2146974" y="5815451"/>
            <a:ext cx="56120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Observation over time</a:t>
            </a:r>
          </a:p>
        </p:txBody>
      </p:sp>
      <p:pic>
        <p:nvPicPr>
          <p:cNvPr id="5" name="Picture 4" descr="A yellow and black microscope&#10;&#10;Description automatically generated">
            <a:extLst>
              <a:ext uri="{FF2B5EF4-FFF2-40B4-BE49-F238E27FC236}">
                <a16:creationId xmlns:a16="http://schemas.microsoft.com/office/drawing/2014/main" id="{1CC8A299-D10E-E3C7-B008-58908417DE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784" y="1276200"/>
            <a:ext cx="3438430" cy="4305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6F68B4-CDE8-8335-489C-DDA083C0BCAB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</p:spTree>
    <p:extLst>
      <p:ext uri="{BB962C8B-B14F-4D97-AF65-F5344CB8AC3E}">
        <p14:creationId xmlns:p14="http://schemas.microsoft.com/office/powerpoint/2010/main" val="280254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4A3CF-15EF-E7CB-26D8-F9C8D1B8CC92}"/>
              </a:ext>
            </a:extLst>
          </p:cNvPr>
          <p:cNvSpPr txBox="1"/>
          <p:nvPr/>
        </p:nvSpPr>
        <p:spPr>
          <a:xfrm>
            <a:off x="2870469" y="5815451"/>
            <a:ext cx="41650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Pattern-seeking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5826F4-AEF9-A208-3E0B-A4E97A6BBB9A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  <p:pic>
        <p:nvPicPr>
          <p:cNvPr id="9" name="Picture 8" descr="A blue and red atom with yellow circles&#10;&#10;Description automatically generated">
            <a:extLst>
              <a:ext uri="{FF2B5EF4-FFF2-40B4-BE49-F238E27FC236}">
                <a16:creationId xmlns:a16="http://schemas.microsoft.com/office/drawing/2014/main" id="{1D7665AB-6B9E-D8C6-DE1E-B25463C30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9" y="1394110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15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9A5ACB-3202-8B3A-B03A-EAD32CEB39E3}"/>
              </a:ext>
            </a:extLst>
          </p:cNvPr>
          <p:cNvSpPr txBox="1"/>
          <p:nvPr/>
        </p:nvSpPr>
        <p:spPr>
          <a:xfrm>
            <a:off x="787940" y="5815451"/>
            <a:ext cx="85408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0" i="0" dirty="0">
                <a:solidFill>
                  <a:srgbClr val="130E3C"/>
                </a:solidFill>
                <a:effectLst/>
                <a:latin typeface="Arial Rounded MT Bold" panose="020F0704030504030204" pitchFamily="34" charset="0"/>
              </a:rPr>
              <a:t>Identifying, grouping &amp; classifying</a:t>
            </a:r>
            <a:endParaRPr lang="en-GB" sz="4000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C54CE5-FFA5-F94B-42AC-D4B32FA48A14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  <p:pic>
        <p:nvPicPr>
          <p:cNvPr id="8" name="Picture 7" descr="A colorful circles with black background&#10;&#10;Description automatically generated">
            <a:extLst>
              <a:ext uri="{FF2B5EF4-FFF2-40B4-BE49-F238E27FC236}">
                <a16:creationId xmlns:a16="http://schemas.microsoft.com/office/drawing/2014/main" id="{6D640EE9-6691-3BC2-D65D-401C53E1F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5583" y="1273154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039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193253" y="150974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pic>
        <p:nvPicPr>
          <p:cNvPr id="4" name="Picture 3" descr="A yellow and blue robotic arm&#10;&#10;Description automatically generated">
            <a:extLst>
              <a:ext uri="{FF2B5EF4-FFF2-40B4-BE49-F238E27FC236}">
                <a16:creationId xmlns:a16="http://schemas.microsoft.com/office/drawing/2014/main" id="{2C02EE82-2752-4F61-73FC-F0262132A4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647" y="1374807"/>
            <a:ext cx="4285759" cy="4305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85830E-8BF0-6F41-35EE-1CFF734FFD49}"/>
              </a:ext>
            </a:extLst>
          </p:cNvPr>
          <p:cNvSpPr txBox="1"/>
          <p:nvPr/>
        </p:nvSpPr>
        <p:spPr>
          <a:xfrm>
            <a:off x="2708341" y="5815451"/>
            <a:ext cx="44893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0" i="0" dirty="0">
                <a:solidFill>
                  <a:srgbClr val="130E3C"/>
                </a:solidFill>
                <a:effectLst/>
                <a:latin typeface="Arial Rounded MT Bold" panose="020F0704030504030204" pitchFamily="34" charset="0"/>
              </a:rPr>
              <a:t>Problem-solving</a:t>
            </a:r>
            <a:endParaRPr lang="en-GB" sz="4000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7" name="Picture 6" descr="A yellow robot holding a puzzle piece&#10;&#10;Description automatically generated">
            <a:extLst>
              <a:ext uri="{FF2B5EF4-FFF2-40B4-BE49-F238E27FC236}">
                <a16:creationId xmlns:a16="http://schemas.microsoft.com/office/drawing/2014/main" id="{7176BEAF-DDD7-4C4E-A32F-91575C80B8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392" y="5563409"/>
            <a:ext cx="0" cy="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72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3765176" y="154836"/>
            <a:ext cx="60440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Approaches</a:t>
            </a:r>
          </a:p>
          <a:p>
            <a:endParaRPr lang="en-US" sz="20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C90C46-99BC-AF98-E3A9-C5E63E847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330343"/>
              </p:ext>
            </p:extLst>
          </p:nvPr>
        </p:nvGraphicFramePr>
        <p:xfrm>
          <a:off x="205741" y="1263628"/>
          <a:ext cx="9469201" cy="5009353"/>
        </p:xfrm>
        <a:graphic>
          <a:graphicData uri="http://schemas.openxmlformats.org/drawingml/2006/table">
            <a:tbl>
              <a:tblPr firstCol="1" lastRow="1" bandRow="1"/>
              <a:tblGrid>
                <a:gridCol w="1345114">
                  <a:extLst>
                    <a:ext uri="{9D8B030D-6E8A-4147-A177-3AD203B41FA5}">
                      <a16:colId xmlns:a16="http://schemas.microsoft.com/office/drawing/2014/main" val="1648286761"/>
                    </a:ext>
                  </a:extLst>
                </a:gridCol>
                <a:gridCol w="3419999">
                  <a:extLst>
                    <a:ext uri="{9D8B030D-6E8A-4147-A177-3AD203B41FA5}">
                      <a16:colId xmlns:a16="http://schemas.microsoft.com/office/drawing/2014/main" val="3171427657"/>
                    </a:ext>
                  </a:extLst>
                </a:gridCol>
                <a:gridCol w="4704088">
                  <a:extLst>
                    <a:ext uri="{9D8B030D-6E8A-4147-A177-3AD203B41FA5}">
                      <a16:colId xmlns:a16="http://schemas.microsoft.com/office/drawing/2014/main" val="1437568975"/>
                    </a:ext>
                  </a:extLst>
                </a:gridCol>
              </a:tblGrid>
              <a:tr h="392503"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dirty="0">
                          <a:latin typeface="Arial Rounded MT Bold" panose="020F0704030504030204" pitchFamily="34" charset="77"/>
                        </a:rPr>
                        <a:t>Symbol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400" b="0" dirty="0">
                          <a:effectLst/>
                          <a:latin typeface="Arial Rounded MT Bold" panose="020F0704030504030204" pitchFamily="34" charset="77"/>
                        </a:rPr>
                        <a:t>Approach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400" b="0" dirty="0">
                          <a:effectLst/>
                          <a:latin typeface="Arial Rounded MT Bold" panose="020F0704030504030204" pitchFamily="34" charset="77"/>
                        </a:rPr>
                        <a:t>Explanation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449318899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Comparative / fair testing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Conducting a test that controls all but one variable to answer a scientific question.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1892891695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b="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Research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Using information from a variety of sources to answer scientific questions. 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939182332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b="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Observation over time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Observing changes that occur over a long or short period of time. 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171109006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Pattern-seeking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Identifying patterns and looking for relationships to make links between scientific concepts.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37667631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900" i="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Identifying, grouping and classifying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Using observations, data and findings to name, label and organise items in a variety of ways.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4008592654"/>
                  </a:ext>
                </a:extLst>
              </a:tr>
              <a:tr h="769475">
                <a:tc>
                  <a:txBody>
                    <a:bodyPr/>
                    <a:lstStyle/>
                    <a:p>
                      <a:pPr rtl="0"/>
                      <a:endParaRPr lang="en-GB" sz="900" b="0" i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>
                          <a:effectLst/>
                          <a:latin typeface="Arial Rounded MT Bold" panose="020F0704030504030204" pitchFamily="34" charset="77"/>
                        </a:rPr>
                        <a:t>Problem-solving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GB" sz="1200" dirty="0">
                          <a:effectLst/>
                          <a:latin typeface="Arial Rounded MT Bold" panose="020F0704030504030204" pitchFamily="34" charset="77"/>
                        </a:rPr>
                        <a:t>Applying prior scientific knowledge to solve problems and answer further questions.</a:t>
                      </a: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2075364479"/>
                  </a:ext>
                </a:extLst>
              </a:tr>
            </a:tbl>
          </a:graphicData>
        </a:graphic>
      </p:graphicFrame>
      <p:pic>
        <p:nvPicPr>
          <p:cNvPr id="5" name="Picture 4" descr="A yellow and blue robotic arm&#10;&#10;Description automatically generated">
            <a:extLst>
              <a:ext uri="{FF2B5EF4-FFF2-40B4-BE49-F238E27FC236}">
                <a16:creationId xmlns:a16="http://schemas.microsoft.com/office/drawing/2014/main" id="{04915039-35F9-47B8-EA49-13C60A20A2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51" y="5524452"/>
            <a:ext cx="716682" cy="720000"/>
          </a:xfrm>
          <a:prstGeom prst="rect">
            <a:avLst/>
          </a:prstGeom>
        </p:spPr>
      </p:pic>
      <p:pic>
        <p:nvPicPr>
          <p:cNvPr id="7" name="Picture 6" descr="A white notebook and pen&#10;&#10;Description automatically generated">
            <a:extLst>
              <a:ext uri="{FF2B5EF4-FFF2-40B4-BE49-F238E27FC236}">
                <a16:creationId xmlns:a16="http://schemas.microsoft.com/office/drawing/2014/main" id="{09206507-BC66-4518-45E1-E6F322F703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61" y="2470817"/>
            <a:ext cx="639261" cy="684000"/>
          </a:xfrm>
          <a:prstGeom prst="rect">
            <a:avLst/>
          </a:prstGeom>
        </p:spPr>
      </p:pic>
      <p:pic>
        <p:nvPicPr>
          <p:cNvPr id="8" name="Picture 7" descr="A yellow and black microscope&#10;&#10;Description automatically generated">
            <a:extLst>
              <a:ext uri="{FF2B5EF4-FFF2-40B4-BE49-F238E27FC236}">
                <a16:creationId xmlns:a16="http://schemas.microsoft.com/office/drawing/2014/main" id="{532C2C73-4A5E-824C-BEF1-C7CE25227D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8" y="3259634"/>
            <a:ext cx="546239" cy="684000"/>
          </a:xfrm>
          <a:prstGeom prst="rect">
            <a:avLst/>
          </a:prstGeom>
        </p:spPr>
      </p:pic>
      <p:pic>
        <p:nvPicPr>
          <p:cNvPr id="10" name="Picture 9" descr="A colorful circles with black background&#10;&#10;Description automatically generated">
            <a:extLst>
              <a:ext uri="{FF2B5EF4-FFF2-40B4-BE49-F238E27FC236}">
                <a16:creationId xmlns:a16="http://schemas.microsoft.com/office/drawing/2014/main" id="{2C02A565-4F7C-FECE-A966-6DDBFD3DAD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833" y="4783379"/>
            <a:ext cx="684000" cy="684000"/>
          </a:xfrm>
          <a:prstGeom prst="rect">
            <a:avLst/>
          </a:prstGeom>
        </p:spPr>
      </p:pic>
      <p:pic>
        <p:nvPicPr>
          <p:cNvPr id="14" name="Picture 13" descr="A group of test tubes with different colored liquids in a rack&#10;&#10;Description automatically generated">
            <a:extLst>
              <a:ext uri="{FF2B5EF4-FFF2-40B4-BE49-F238E27FC236}">
                <a16:creationId xmlns:a16="http://schemas.microsoft.com/office/drawing/2014/main" id="{F72B3F12-4E41-65A3-CB44-EB1E8FC8DA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861" y="1691885"/>
            <a:ext cx="684000" cy="684000"/>
          </a:xfrm>
          <a:prstGeom prst="rect">
            <a:avLst/>
          </a:prstGeom>
        </p:spPr>
      </p:pic>
      <p:pic>
        <p:nvPicPr>
          <p:cNvPr id="16" name="Picture 15" descr="A blue and red atom with yellow circles&#10;&#10;Description automatically generated">
            <a:extLst>
              <a:ext uri="{FF2B5EF4-FFF2-40B4-BE49-F238E27FC236}">
                <a16:creationId xmlns:a16="http://schemas.microsoft.com/office/drawing/2014/main" id="{351E9981-848D-A0D5-A8CF-A0B99F665C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7861" y="4042307"/>
            <a:ext cx="684000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1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9F68DA-00A3-CAA1-306E-3385A3D12398}"/>
              </a:ext>
            </a:extLst>
          </p:cNvPr>
          <p:cNvSpPr txBox="1"/>
          <p:nvPr/>
        </p:nvSpPr>
        <p:spPr>
          <a:xfrm>
            <a:off x="2736650" y="5815451"/>
            <a:ext cx="44326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Asking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E6A928-8BE3-06E9-24DA-07B5DB71328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800199" y="1305233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74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6EBAEC-4ABA-8F06-C239-1CADF7C8860A}"/>
              </a:ext>
            </a:extLst>
          </p:cNvPr>
          <p:cNvSpPr txBox="1"/>
          <p:nvPr/>
        </p:nvSpPr>
        <p:spPr>
          <a:xfrm>
            <a:off x="2509126" y="5815451"/>
            <a:ext cx="488774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Making predictions</a:t>
            </a:r>
          </a:p>
        </p:txBody>
      </p:sp>
      <p:pic>
        <p:nvPicPr>
          <p:cNvPr id="8" name="Picture 7" descr="A light bulb with a purple base&#10;&#10;Description automatically generated">
            <a:extLst>
              <a:ext uri="{FF2B5EF4-FFF2-40B4-BE49-F238E27FC236}">
                <a16:creationId xmlns:a16="http://schemas.microsoft.com/office/drawing/2014/main" id="{1F3D2ADC-EF4A-5C96-BA54-AC001C6E8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9" y="1305233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8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5DC09-9041-72A8-9784-EC474B8DB1D5}"/>
              </a:ext>
            </a:extLst>
          </p:cNvPr>
          <p:cNvSpPr txBox="1"/>
          <p:nvPr/>
        </p:nvSpPr>
        <p:spPr>
          <a:xfrm>
            <a:off x="2933291" y="5815451"/>
            <a:ext cx="40394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Setting up tests</a:t>
            </a:r>
          </a:p>
        </p:txBody>
      </p:sp>
      <p:pic>
        <p:nvPicPr>
          <p:cNvPr id="6" name="Picture 5" descr="A couple of beakers with liquid in them&#10;&#10;Description automatically generated">
            <a:extLst>
              <a:ext uri="{FF2B5EF4-FFF2-40B4-BE49-F238E27FC236}">
                <a16:creationId xmlns:a16="http://schemas.microsoft.com/office/drawing/2014/main" id="{87C7476E-0EB8-FD3A-2C0B-8E340632C2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8" y="1276200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80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5DC09-9041-72A8-9784-EC474B8DB1D5}"/>
              </a:ext>
            </a:extLst>
          </p:cNvPr>
          <p:cNvSpPr txBox="1"/>
          <p:nvPr/>
        </p:nvSpPr>
        <p:spPr>
          <a:xfrm>
            <a:off x="1682259" y="5815451"/>
            <a:ext cx="65414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Observing and measuring</a:t>
            </a:r>
          </a:p>
        </p:txBody>
      </p:sp>
      <p:pic>
        <p:nvPicPr>
          <p:cNvPr id="5" name="Picture 4" descr="A magnifying glass with a black background&#10;&#10;Description automatically generated">
            <a:extLst>
              <a:ext uri="{FF2B5EF4-FFF2-40B4-BE49-F238E27FC236}">
                <a16:creationId xmlns:a16="http://schemas.microsoft.com/office/drawing/2014/main" id="{1654D2E2-BBA0-5E2D-12C9-89A3C2B15E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7817" y="1447250"/>
            <a:ext cx="4310362" cy="431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26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5DC09-9041-72A8-9784-EC474B8DB1D5}"/>
              </a:ext>
            </a:extLst>
          </p:cNvPr>
          <p:cNvSpPr txBox="1"/>
          <p:nvPr/>
        </p:nvSpPr>
        <p:spPr>
          <a:xfrm>
            <a:off x="275491" y="5815451"/>
            <a:ext cx="93550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"/>
            <a:r>
              <a:rPr lang="en-GB" sz="4000" dirty="0">
                <a:solidFill>
                  <a:srgbClr val="130E3C"/>
                </a:solidFill>
                <a:effectLst/>
                <a:latin typeface="Arial Rounded MT Bold" panose="020F0704030504030204" pitchFamily="34" charset="77"/>
              </a:rPr>
              <a:t>Recording data, results and findings</a:t>
            </a:r>
          </a:p>
        </p:txBody>
      </p:sp>
      <p:pic>
        <p:nvPicPr>
          <p:cNvPr id="6" name="Picture 5" descr="A colorful graph with a line and a graph&#10;&#10;Description automatically generated with medium confidence">
            <a:extLst>
              <a:ext uri="{FF2B5EF4-FFF2-40B4-BE49-F238E27FC236}">
                <a16:creationId xmlns:a16="http://schemas.microsoft.com/office/drawing/2014/main" id="{AA63D1A4-E828-1A9C-525A-F48D22ACF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9" y="1276200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32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5DC09-9041-72A8-9784-EC474B8DB1D5}"/>
              </a:ext>
            </a:extLst>
          </p:cNvPr>
          <p:cNvSpPr txBox="1"/>
          <p:nvPr/>
        </p:nvSpPr>
        <p:spPr>
          <a:xfrm>
            <a:off x="0" y="5815451"/>
            <a:ext cx="990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"/>
            <a:r>
              <a:rPr lang="en-GB" sz="3600" dirty="0">
                <a:solidFill>
                  <a:srgbClr val="130E3C"/>
                </a:solidFill>
                <a:effectLst/>
                <a:latin typeface="Arial Rounded MT Bold" panose="020F0704030504030204" pitchFamily="34" charset="77"/>
              </a:rPr>
              <a:t>Interpreting and communicating results</a:t>
            </a:r>
          </a:p>
        </p:txBody>
      </p:sp>
      <p:pic>
        <p:nvPicPr>
          <p:cNvPr id="5" name="Picture 4" descr="A white paper with a yellow pencil&#10;&#10;Description automatically generated">
            <a:extLst>
              <a:ext uri="{FF2B5EF4-FFF2-40B4-BE49-F238E27FC236}">
                <a16:creationId xmlns:a16="http://schemas.microsoft.com/office/drawing/2014/main" id="{622DFF17-4953-C89D-7DAD-85032DC7C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9" y="1276200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80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140">
            <a:extLst>
              <a:ext uri="{FF2B5EF4-FFF2-40B4-BE49-F238E27FC236}">
                <a16:creationId xmlns:a16="http://schemas.microsoft.com/office/drawing/2014/main" id="{1F4AC534-1997-9EC5-E1FA-5BF722326B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905999" cy="1078826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1E23B554-98FC-3260-7314-4F3480B893F2}"/>
              </a:ext>
            </a:extLst>
          </p:cNvPr>
          <p:cNvSpPr txBox="1"/>
          <p:nvPr/>
        </p:nvSpPr>
        <p:spPr>
          <a:xfrm>
            <a:off x="4627004" y="197866"/>
            <a:ext cx="527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– Enquiry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BB3A51-C523-8B53-42D8-3B05D56D20B8}"/>
              </a:ext>
            </a:extLst>
          </p:cNvPr>
          <p:cNvSpPr/>
          <p:nvPr/>
        </p:nvSpPr>
        <p:spPr>
          <a:xfrm>
            <a:off x="1" y="6565437"/>
            <a:ext cx="9905999" cy="292563"/>
          </a:xfrm>
          <a:prstGeom prst="rect">
            <a:avLst/>
          </a:prstGeom>
          <a:solidFill>
            <a:srgbClr val="130E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8C8A8-A50A-C1FB-08D7-1A7EAC5CE14B}"/>
              </a:ext>
            </a:extLst>
          </p:cNvPr>
          <p:cNvSpPr txBox="1"/>
          <p:nvPr/>
        </p:nvSpPr>
        <p:spPr>
          <a:xfrm>
            <a:off x="6963402" y="6603996"/>
            <a:ext cx="29425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Arial Rounded MT Bold" panose="020F0704030504030204" pitchFamily="34" charset="77"/>
              </a:rPr>
              <a:t>Developing Experts Copyright 2024 All Rights Reserved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5DC09-9041-72A8-9784-EC474B8DB1D5}"/>
              </a:ext>
            </a:extLst>
          </p:cNvPr>
          <p:cNvSpPr txBox="1"/>
          <p:nvPr/>
        </p:nvSpPr>
        <p:spPr>
          <a:xfrm>
            <a:off x="3552899" y="5798816"/>
            <a:ext cx="28001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"/>
            <a:r>
              <a:rPr lang="en-GB" sz="4000" dirty="0">
                <a:solidFill>
                  <a:srgbClr val="130E3C"/>
                </a:solidFill>
                <a:effectLst/>
                <a:latin typeface="Arial Rounded MT Bold" panose="020F0704030504030204" pitchFamily="34" charset="77"/>
              </a:rPr>
              <a:t>Evaluating</a:t>
            </a:r>
          </a:p>
        </p:txBody>
      </p:sp>
      <p:pic>
        <p:nvPicPr>
          <p:cNvPr id="6" name="Picture 5" descr="A group of colorful gears&#10;&#10;Description automatically generated">
            <a:extLst>
              <a:ext uri="{FF2B5EF4-FFF2-40B4-BE49-F238E27FC236}">
                <a16:creationId xmlns:a16="http://schemas.microsoft.com/office/drawing/2014/main" id="{9A274659-CE97-180A-D88F-D27956587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199" y="1078826"/>
            <a:ext cx="4305600" cy="43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476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1278</TotalTime>
  <Words>507</Words>
  <Application>Microsoft Office PowerPoint</Application>
  <PresentationFormat>A4 Paper (210x297 mm)</PresentationFormat>
  <Paragraphs>90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Julia Mann</cp:lastModifiedBy>
  <cp:revision>82</cp:revision>
  <dcterms:created xsi:type="dcterms:W3CDTF">2016-06-12T08:53:59Z</dcterms:created>
  <dcterms:modified xsi:type="dcterms:W3CDTF">2025-06-20T11:41:44Z</dcterms:modified>
</cp:coreProperties>
</file>